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p:scale>
          <a:sx n="80" d="100"/>
          <a:sy n="80" d="100"/>
        </p:scale>
        <p:origin x="1584"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F6994D-02DA-4853-A1B7-0C31E3940BD0}"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57EF8-F47D-473B-8084-E97AEDAD97F8}" type="slidenum">
              <a:rPr lang="en-GB" smtClean="0"/>
              <a:t>‹#›</a:t>
            </a:fld>
            <a:endParaRPr lang="en-GB"/>
          </a:p>
        </p:txBody>
      </p:sp>
    </p:spTree>
    <p:extLst>
      <p:ext uri="{BB962C8B-B14F-4D97-AF65-F5344CB8AC3E}">
        <p14:creationId xmlns:p14="http://schemas.microsoft.com/office/powerpoint/2010/main" val="234659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6994D-02DA-4853-A1B7-0C31E3940BD0}"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57EF8-F47D-473B-8084-E97AEDAD97F8}" type="slidenum">
              <a:rPr lang="en-GB" smtClean="0"/>
              <a:t>‹#›</a:t>
            </a:fld>
            <a:endParaRPr lang="en-GB"/>
          </a:p>
        </p:txBody>
      </p:sp>
    </p:spTree>
    <p:extLst>
      <p:ext uri="{BB962C8B-B14F-4D97-AF65-F5344CB8AC3E}">
        <p14:creationId xmlns:p14="http://schemas.microsoft.com/office/powerpoint/2010/main" val="214835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6994D-02DA-4853-A1B7-0C31E3940BD0}"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57EF8-F47D-473B-8084-E97AEDAD97F8}" type="slidenum">
              <a:rPr lang="en-GB" smtClean="0"/>
              <a:t>‹#›</a:t>
            </a:fld>
            <a:endParaRPr lang="en-GB"/>
          </a:p>
        </p:txBody>
      </p:sp>
    </p:spTree>
    <p:extLst>
      <p:ext uri="{BB962C8B-B14F-4D97-AF65-F5344CB8AC3E}">
        <p14:creationId xmlns:p14="http://schemas.microsoft.com/office/powerpoint/2010/main" val="251683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6994D-02DA-4853-A1B7-0C31E3940BD0}"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57EF8-F47D-473B-8084-E97AEDAD97F8}" type="slidenum">
              <a:rPr lang="en-GB" smtClean="0"/>
              <a:t>‹#›</a:t>
            </a:fld>
            <a:endParaRPr lang="en-GB"/>
          </a:p>
        </p:txBody>
      </p:sp>
    </p:spTree>
    <p:extLst>
      <p:ext uri="{BB962C8B-B14F-4D97-AF65-F5344CB8AC3E}">
        <p14:creationId xmlns:p14="http://schemas.microsoft.com/office/powerpoint/2010/main" val="135846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F6994D-02DA-4853-A1B7-0C31E3940BD0}" type="datetimeFigureOut">
              <a:rPr lang="en-GB" smtClean="0"/>
              <a:t>01/02/2022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57EF8-F47D-473B-8084-E97AEDAD97F8}" type="slidenum">
              <a:rPr lang="en-GB" smtClean="0"/>
              <a:t>‹#›</a:t>
            </a:fld>
            <a:endParaRPr lang="en-GB"/>
          </a:p>
        </p:txBody>
      </p:sp>
    </p:spTree>
    <p:extLst>
      <p:ext uri="{BB962C8B-B14F-4D97-AF65-F5344CB8AC3E}">
        <p14:creationId xmlns:p14="http://schemas.microsoft.com/office/powerpoint/2010/main" val="105540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F6994D-02DA-4853-A1B7-0C31E3940BD0}" type="datetimeFigureOut">
              <a:rPr lang="en-GB" smtClean="0"/>
              <a:t>01/02/2022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657EF8-F47D-473B-8084-E97AEDAD97F8}" type="slidenum">
              <a:rPr lang="en-GB" smtClean="0"/>
              <a:t>‹#›</a:t>
            </a:fld>
            <a:endParaRPr lang="en-GB"/>
          </a:p>
        </p:txBody>
      </p:sp>
    </p:spTree>
    <p:extLst>
      <p:ext uri="{BB962C8B-B14F-4D97-AF65-F5344CB8AC3E}">
        <p14:creationId xmlns:p14="http://schemas.microsoft.com/office/powerpoint/2010/main" val="298899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F6994D-02DA-4853-A1B7-0C31E3940BD0}" type="datetimeFigureOut">
              <a:rPr lang="en-GB" smtClean="0"/>
              <a:t>01/02/2022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657EF8-F47D-473B-8084-E97AEDAD97F8}" type="slidenum">
              <a:rPr lang="en-GB" smtClean="0"/>
              <a:t>‹#›</a:t>
            </a:fld>
            <a:endParaRPr lang="en-GB"/>
          </a:p>
        </p:txBody>
      </p:sp>
    </p:spTree>
    <p:extLst>
      <p:ext uri="{BB962C8B-B14F-4D97-AF65-F5344CB8AC3E}">
        <p14:creationId xmlns:p14="http://schemas.microsoft.com/office/powerpoint/2010/main" val="183027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F6994D-02DA-4853-A1B7-0C31E3940BD0}" type="datetimeFigureOut">
              <a:rPr lang="en-GB" smtClean="0"/>
              <a:t>01/02/2022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657EF8-F47D-473B-8084-E97AEDAD97F8}" type="slidenum">
              <a:rPr lang="en-GB" smtClean="0"/>
              <a:t>‹#›</a:t>
            </a:fld>
            <a:endParaRPr lang="en-GB"/>
          </a:p>
        </p:txBody>
      </p:sp>
    </p:spTree>
    <p:extLst>
      <p:ext uri="{BB962C8B-B14F-4D97-AF65-F5344CB8AC3E}">
        <p14:creationId xmlns:p14="http://schemas.microsoft.com/office/powerpoint/2010/main" val="374920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6994D-02DA-4853-A1B7-0C31E3940BD0}" type="datetimeFigureOut">
              <a:rPr lang="en-GB" smtClean="0"/>
              <a:t>01/02/2022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657EF8-F47D-473B-8084-E97AEDAD97F8}" type="slidenum">
              <a:rPr lang="en-GB" smtClean="0"/>
              <a:t>‹#›</a:t>
            </a:fld>
            <a:endParaRPr lang="en-GB"/>
          </a:p>
        </p:txBody>
      </p:sp>
    </p:spTree>
    <p:extLst>
      <p:ext uri="{BB962C8B-B14F-4D97-AF65-F5344CB8AC3E}">
        <p14:creationId xmlns:p14="http://schemas.microsoft.com/office/powerpoint/2010/main" val="429227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F6994D-02DA-4853-A1B7-0C31E3940BD0}" type="datetimeFigureOut">
              <a:rPr lang="en-GB" smtClean="0"/>
              <a:t>01/02/2022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657EF8-F47D-473B-8084-E97AEDAD97F8}" type="slidenum">
              <a:rPr lang="en-GB" smtClean="0"/>
              <a:t>‹#›</a:t>
            </a:fld>
            <a:endParaRPr lang="en-GB"/>
          </a:p>
        </p:txBody>
      </p:sp>
    </p:spTree>
    <p:extLst>
      <p:ext uri="{BB962C8B-B14F-4D97-AF65-F5344CB8AC3E}">
        <p14:creationId xmlns:p14="http://schemas.microsoft.com/office/powerpoint/2010/main" val="404341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F6994D-02DA-4853-A1B7-0C31E3940BD0}" type="datetimeFigureOut">
              <a:rPr lang="en-GB" smtClean="0"/>
              <a:t>01/02/2022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657EF8-F47D-473B-8084-E97AEDAD97F8}" type="slidenum">
              <a:rPr lang="en-GB" smtClean="0"/>
              <a:t>‹#›</a:t>
            </a:fld>
            <a:endParaRPr lang="en-GB"/>
          </a:p>
        </p:txBody>
      </p:sp>
    </p:spTree>
    <p:extLst>
      <p:ext uri="{BB962C8B-B14F-4D97-AF65-F5344CB8AC3E}">
        <p14:creationId xmlns:p14="http://schemas.microsoft.com/office/powerpoint/2010/main" val="40059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7F6994D-02DA-4853-A1B7-0C31E3940BD0}" type="datetimeFigureOut">
              <a:rPr lang="en-GB" smtClean="0"/>
              <a:t>01/02/2022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A657EF8-F47D-473B-8084-E97AEDAD97F8}" type="slidenum">
              <a:rPr lang="en-GB" smtClean="0"/>
              <a:t>‹#›</a:t>
            </a:fld>
            <a:endParaRPr lang="en-GB"/>
          </a:p>
        </p:txBody>
      </p:sp>
    </p:spTree>
    <p:extLst>
      <p:ext uri="{BB962C8B-B14F-4D97-AF65-F5344CB8AC3E}">
        <p14:creationId xmlns:p14="http://schemas.microsoft.com/office/powerpoint/2010/main" val="1450537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42546" r="12727" b="18909"/>
          <a:stretch/>
        </p:blipFill>
        <p:spPr>
          <a:xfrm>
            <a:off x="1" y="-9525"/>
            <a:ext cx="6858000" cy="2019300"/>
          </a:xfrm>
          <a:prstGeom prst="rect">
            <a:avLst/>
          </a:prstGeom>
        </p:spPr>
      </p:pic>
      <p:sp>
        <p:nvSpPr>
          <p:cNvPr id="7" name="Rectangle 6"/>
          <p:cNvSpPr/>
          <p:nvPr/>
        </p:nvSpPr>
        <p:spPr>
          <a:xfrm>
            <a:off x="0" y="0"/>
            <a:ext cx="6858000" cy="2000250"/>
          </a:xfrm>
          <a:prstGeom prst="rect">
            <a:avLst/>
          </a:prstGeom>
          <a:solidFill>
            <a:srgbClr val="002060">
              <a:alpha val="65490"/>
            </a:srgbClr>
          </a:solidFill>
          <a:ln>
            <a:solidFill>
              <a:srgbClr val="002060">
                <a:alpha val="6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3437338" y="0"/>
            <a:ext cx="3411896" cy="1077218"/>
          </a:xfrm>
          <a:prstGeom prst="rect">
            <a:avLst/>
          </a:prstGeom>
          <a:noFill/>
        </p:spPr>
        <p:txBody>
          <a:bodyPr wrap="none" rtlCol="0">
            <a:spAutoFit/>
          </a:bodyPr>
          <a:lstStyle/>
          <a:p>
            <a:pPr algn="r"/>
            <a:r>
              <a:rPr lang="en-GB" sz="3200" dirty="0">
                <a:solidFill>
                  <a:schemeClr val="bg1"/>
                </a:solidFill>
                <a:latin typeface="+mj-lt"/>
                <a:cs typeface="Arial" panose="020B0604020202020204" pitchFamily="34" charset="0"/>
              </a:rPr>
              <a:t>School Journey</a:t>
            </a:r>
          </a:p>
          <a:p>
            <a:pPr algn="r"/>
            <a:r>
              <a:rPr lang="en-GB" sz="3200" dirty="0">
                <a:solidFill>
                  <a:schemeClr val="bg1"/>
                </a:solidFill>
                <a:latin typeface="+mj-lt"/>
                <a:cs typeface="Arial" panose="020B0604020202020204" pitchFamily="34" charset="0"/>
              </a:rPr>
              <a:t>21 -25 March 2022 </a:t>
            </a:r>
          </a:p>
        </p:txBody>
      </p:sp>
      <p:sp>
        <p:nvSpPr>
          <p:cNvPr id="10" name="Rectangle 9"/>
          <p:cNvSpPr/>
          <p:nvPr/>
        </p:nvSpPr>
        <p:spPr>
          <a:xfrm>
            <a:off x="134870" y="2549629"/>
            <a:ext cx="6570729" cy="4539704"/>
          </a:xfrm>
          <a:prstGeom prst="rect">
            <a:avLst/>
          </a:prstGeom>
        </p:spPr>
        <p:txBody>
          <a:bodyPr wrap="square">
            <a:spAutoFit/>
          </a:bodyPr>
          <a:lstStyle/>
          <a:p>
            <a:r>
              <a:rPr lang="en-GB" sz="1200" dirty="0"/>
              <a:t>This year, the Y6 residential will take place from </a:t>
            </a:r>
            <a:r>
              <a:rPr lang="en-GB" sz="1200" b="1" u="sng" dirty="0"/>
              <a:t>Monday 21</a:t>
            </a:r>
            <a:r>
              <a:rPr lang="en-GB" sz="1200" b="1" u="sng" baseline="30000" dirty="0"/>
              <a:t>st</a:t>
            </a:r>
            <a:r>
              <a:rPr lang="en-GB" sz="1200" b="1" u="sng" dirty="0"/>
              <a:t> March – Friday 25</a:t>
            </a:r>
            <a:r>
              <a:rPr lang="en-GB" sz="1200" b="1" u="sng" baseline="30000" dirty="0"/>
              <a:t>th</a:t>
            </a:r>
            <a:r>
              <a:rPr lang="en-GB" sz="1200" b="1" u="sng" dirty="0"/>
              <a:t> March </a:t>
            </a:r>
            <a:r>
              <a:rPr lang="en-GB" sz="1200" dirty="0"/>
              <a:t>and we will be visiting Condover Hall, Shropshire.</a:t>
            </a:r>
          </a:p>
          <a:p>
            <a:r>
              <a:rPr lang="en-GB" sz="1200" dirty="0"/>
              <a:t>The Y6 residential is the highlight for many, and it gives children the opportunity to succeed in a range of activities outside of school. For many, it will bring lasting memories of their classmates and achievements well into secondary school.</a:t>
            </a:r>
          </a:p>
          <a:p>
            <a:r>
              <a:rPr lang="en-GB" sz="1200" dirty="0"/>
              <a:t>A kit list is overleaf. Please encourage children to tick this off when packing to ensure they bring everything with them. Bedding is provided at Condover Hall, so there is no need to bring any bedding.</a:t>
            </a:r>
          </a:p>
          <a:p>
            <a:endParaRPr lang="en-GB" sz="1200" dirty="0"/>
          </a:p>
          <a:p>
            <a:endParaRPr lang="en-GB" sz="1200" dirty="0"/>
          </a:p>
          <a:p>
            <a:endParaRPr lang="en-GB" sz="1200" dirty="0"/>
          </a:p>
          <a:p>
            <a:pPr marL="171450" indent="-171450">
              <a:buFont typeface="Arial" panose="020B0604020202020204" pitchFamily="34" charset="0"/>
              <a:buChar char="•"/>
            </a:pPr>
            <a:r>
              <a:rPr lang="en-US" sz="1200" dirty="0" smtClean="0"/>
              <a:t>Please </a:t>
            </a:r>
            <a:r>
              <a:rPr lang="en-US" sz="1200" dirty="0"/>
              <a:t>ensure you </a:t>
            </a:r>
            <a:r>
              <a:rPr lang="en-US" sz="1200" b="1" u="sng" dirty="0"/>
              <a:t>arrive at school by 8:45am </a:t>
            </a:r>
            <a:r>
              <a:rPr lang="en-US" sz="1200" dirty="0"/>
              <a:t>– Staff will be available then to answer quick questions and take medication. </a:t>
            </a:r>
            <a:r>
              <a:rPr lang="en-US" sz="1200" b="1" dirty="0"/>
              <a:t>The coach will depart at 9:30am</a:t>
            </a:r>
            <a:r>
              <a:rPr lang="en-US" sz="1200" dirty="0"/>
              <a:t>, if you wish to wave us off.</a:t>
            </a:r>
          </a:p>
          <a:p>
            <a:pPr marL="171450" indent="-171450">
              <a:buFont typeface="Arial" panose="020B0604020202020204" pitchFamily="34" charset="0"/>
              <a:buChar char="•"/>
            </a:pPr>
            <a:r>
              <a:rPr lang="en-US" sz="1200" dirty="0"/>
              <a:t>Please ensure that children have everything they need. All medications should be given to a member of </a:t>
            </a:r>
            <a:r>
              <a:rPr lang="en-US" sz="1200" dirty="0" smtClean="0"/>
              <a:t>staff in a clear plastic bag </a:t>
            </a:r>
            <a:r>
              <a:rPr lang="en-US" sz="1200" dirty="0"/>
              <a:t>with the child’s name and any instructions regarding the administration of the medication</a:t>
            </a:r>
            <a:r>
              <a:rPr lang="en-US" sz="1200" dirty="0" smtClean="0"/>
              <a:t>. </a:t>
            </a:r>
            <a:r>
              <a:rPr lang="en-US" sz="1200" b="1" dirty="0" smtClean="0"/>
              <a:t>Please ensure medication is not in a glass bottle. </a:t>
            </a:r>
            <a:endParaRPr lang="en-US" sz="1200" dirty="0"/>
          </a:p>
          <a:p>
            <a:pPr marL="171450" indent="-171450">
              <a:buFont typeface="Arial" panose="020B0604020202020204" pitchFamily="34" charset="0"/>
              <a:buChar char="•"/>
            </a:pPr>
            <a:r>
              <a:rPr lang="en-US" sz="1200" dirty="0"/>
              <a:t>Children will need to have eaten breakfast before we depart.</a:t>
            </a:r>
          </a:p>
          <a:p>
            <a:pPr marL="171450" indent="-171450">
              <a:buFont typeface="Arial" panose="020B0604020202020204" pitchFamily="34" charset="0"/>
              <a:buChar char="•"/>
            </a:pPr>
            <a:r>
              <a:rPr lang="en-US" sz="1200" dirty="0"/>
              <a:t>If required, please ensure your child has taken their travel sickness tablet according to the instructions.</a:t>
            </a:r>
          </a:p>
          <a:p>
            <a:pPr marL="171450" indent="-171450">
              <a:buFont typeface="Arial" panose="020B0604020202020204" pitchFamily="34" charset="0"/>
              <a:buChar char="•"/>
            </a:pPr>
            <a:r>
              <a:rPr lang="en-US" sz="1200" dirty="0"/>
              <a:t>The journey is around 4 hours and we will be stopping for lunch – </a:t>
            </a:r>
            <a:r>
              <a:rPr lang="en-US" sz="1200" b="1" dirty="0"/>
              <a:t>please ensure you pack a lunch for your </a:t>
            </a:r>
            <a:r>
              <a:rPr lang="en-US" sz="1200" b="1" dirty="0" smtClean="0"/>
              <a:t>child</a:t>
            </a:r>
          </a:p>
          <a:p>
            <a:pPr marL="171450" indent="-171450">
              <a:buFont typeface="Arial" panose="020B0604020202020204" pitchFamily="34" charset="0"/>
              <a:buChar char="•"/>
            </a:pPr>
            <a:r>
              <a:rPr lang="en-US" sz="1200" dirty="0" smtClean="0"/>
              <a:t>Your child will have an opportunity to visit the gift shop whilst we are there. </a:t>
            </a:r>
            <a:r>
              <a:rPr lang="en-US" sz="1200" b="1" dirty="0" smtClean="0"/>
              <a:t>Please provide £5 in a named envelope and give this to a staff member on the morning of departure. </a:t>
            </a:r>
            <a:endParaRPr lang="en-US" sz="1200" b="1" dirty="0"/>
          </a:p>
          <a:p>
            <a:endParaRPr lang="en-US" sz="1200" b="1" dirty="0"/>
          </a:p>
          <a:p>
            <a:endParaRPr lang="en-US" sz="1200" b="1" u="sng" dirty="0"/>
          </a:p>
          <a:p>
            <a:endParaRPr lang="en-GB" sz="100" dirty="0"/>
          </a:p>
        </p:txBody>
      </p:sp>
      <p:sp>
        <p:nvSpPr>
          <p:cNvPr id="13" name="TextBox 12"/>
          <p:cNvSpPr txBox="1"/>
          <p:nvPr/>
        </p:nvSpPr>
        <p:spPr>
          <a:xfrm>
            <a:off x="134870" y="2048973"/>
            <a:ext cx="2725170" cy="461665"/>
          </a:xfrm>
          <a:prstGeom prst="rect">
            <a:avLst/>
          </a:prstGeom>
          <a:noFill/>
        </p:spPr>
        <p:txBody>
          <a:bodyPr wrap="none" rtlCol="0">
            <a:spAutoFit/>
          </a:bodyPr>
          <a:lstStyle/>
          <a:p>
            <a:r>
              <a:rPr lang="en-US" sz="2400" dirty="0">
                <a:solidFill>
                  <a:srgbClr val="002060"/>
                </a:solidFill>
                <a:latin typeface="+mj-lt"/>
                <a:cs typeface="Arial" panose="020B0604020202020204" pitchFamily="34" charset="0"/>
              </a:rPr>
              <a:t>P</a:t>
            </a:r>
            <a:r>
              <a:rPr lang="en-GB" sz="2400" dirty="0" err="1">
                <a:solidFill>
                  <a:srgbClr val="002060"/>
                </a:solidFill>
                <a:latin typeface="+mj-lt"/>
                <a:cs typeface="Arial" panose="020B0604020202020204" pitchFamily="34" charset="0"/>
              </a:rPr>
              <a:t>arental</a:t>
            </a:r>
            <a:r>
              <a:rPr lang="en-GB" sz="2400" dirty="0">
                <a:solidFill>
                  <a:srgbClr val="002060"/>
                </a:solidFill>
                <a:latin typeface="+mj-lt"/>
                <a:cs typeface="Arial" panose="020B0604020202020204" pitchFamily="34" charset="0"/>
              </a:rPr>
              <a:t> Information</a:t>
            </a:r>
          </a:p>
        </p:txBody>
      </p:sp>
      <p:sp>
        <p:nvSpPr>
          <p:cNvPr id="15" name="Rectangle 14"/>
          <p:cNvSpPr/>
          <p:nvPr/>
        </p:nvSpPr>
        <p:spPr>
          <a:xfrm>
            <a:off x="0" y="9650394"/>
            <a:ext cx="6858000" cy="2667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Life In All Its Fullness                                       CathedralPrimarySchool.com          </a:t>
            </a:r>
          </a:p>
        </p:txBody>
      </p:sp>
      <p:pic>
        <p:nvPicPr>
          <p:cNvPr id="8" name="Picture 7"/>
          <p:cNvPicPr>
            <a:picLocks noChangeAspect="1"/>
          </p:cNvPicPr>
          <p:nvPr/>
        </p:nvPicPr>
        <p:blipFill rotWithShape="1">
          <a:blip r:embed="rId3"/>
          <a:srcRect t="77586"/>
          <a:stretch/>
        </p:blipFill>
        <p:spPr>
          <a:xfrm>
            <a:off x="134870" y="1457325"/>
            <a:ext cx="3276763" cy="35415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932" y="259563"/>
            <a:ext cx="1464506" cy="1155587"/>
          </a:xfrm>
          <a:prstGeom prst="rect">
            <a:avLst/>
          </a:prstGeom>
        </p:spPr>
      </p:pic>
      <p:sp>
        <p:nvSpPr>
          <p:cNvPr id="23" name="Rectangle 22">
            <a:extLst>
              <a:ext uri="{FF2B5EF4-FFF2-40B4-BE49-F238E27FC236}">
                <a16:creationId xmlns:a16="http://schemas.microsoft.com/office/drawing/2014/main" id="{54D410D8-3E8A-486B-B778-1E3D0EEF84E4}"/>
              </a:ext>
            </a:extLst>
          </p:cNvPr>
          <p:cNvSpPr/>
          <p:nvPr/>
        </p:nvSpPr>
        <p:spPr>
          <a:xfrm>
            <a:off x="152401" y="6640419"/>
            <a:ext cx="6265930" cy="461665"/>
          </a:xfrm>
          <a:prstGeom prst="rect">
            <a:avLst/>
          </a:prstGeom>
        </p:spPr>
        <p:txBody>
          <a:bodyPr wrap="square">
            <a:spAutoFit/>
          </a:bodyPr>
          <a:lstStyle/>
          <a:p>
            <a:r>
              <a:rPr lang="en-US" sz="2400" dirty="0">
                <a:solidFill>
                  <a:srgbClr val="002060"/>
                </a:solidFill>
                <a:latin typeface="+mj-lt"/>
                <a:cs typeface="Arial" panose="020B0604020202020204" pitchFamily="34" charset="0"/>
              </a:rPr>
              <a:t>K</a:t>
            </a:r>
            <a:r>
              <a:rPr lang="en-GB" sz="2400" dirty="0">
                <a:solidFill>
                  <a:srgbClr val="002060"/>
                </a:solidFill>
                <a:latin typeface="+mj-lt"/>
                <a:cs typeface="Arial" panose="020B0604020202020204" pitchFamily="34" charset="0"/>
              </a:rPr>
              <a:t>eeping In Touch</a:t>
            </a:r>
          </a:p>
        </p:txBody>
      </p:sp>
      <p:sp>
        <p:nvSpPr>
          <p:cNvPr id="11" name="Rectangle 10">
            <a:extLst>
              <a:ext uri="{FF2B5EF4-FFF2-40B4-BE49-F238E27FC236}">
                <a16:creationId xmlns:a16="http://schemas.microsoft.com/office/drawing/2014/main" id="{69888ABC-561D-442E-9E3C-E6834EEACCC6}"/>
              </a:ext>
            </a:extLst>
          </p:cNvPr>
          <p:cNvSpPr/>
          <p:nvPr/>
        </p:nvSpPr>
        <p:spPr>
          <a:xfrm>
            <a:off x="152401" y="3890107"/>
            <a:ext cx="6265930" cy="461665"/>
          </a:xfrm>
          <a:prstGeom prst="rect">
            <a:avLst/>
          </a:prstGeom>
        </p:spPr>
        <p:txBody>
          <a:bodyPr wrap="square">
            <a:spAutoFit/>
          </a:bodyPr>
          <a:lstStyle/>
          <a:p>
            <a:r>
              <a:rPr lang="en-GB" sz="2400" dirty="0">
                <a:solidFill>
                  <a:srgbClr val="002060"/>
                </a:solidFill>
                <a:latin typeface="+mj-lt"/>
                <a:cs typeface="Arial" panose="020B0604020202020204" pitchFamily="34" charset="0"/>
              </a:rPr>
              <a:t>Day of Departure</a:t>
            </a:r>
          </a:p>
        </p:txBody>
      </p:sp>
      <p:sp>
        <p:nvSpPr>
          <p:cNvPr id="3" name="TextBox 2">
            <a:extLst>
              <a:ext uri="{FF2B5EF4-FFF2-40B4-BE49-F238E27FC236}">
                <a16:creationId xmlns:a16="http://schemas.microsoft.com/office/drawing/2014/main" id="{B8AB19B4-0BC2-4227-AA20-9EAE2C8C63C7}"/>
              </a:ext>
            </a:extLst>
          </p:cNvPr>
          <p:cNvSpPr txBox="1"/>
          <p:nvPr/>
        </p:nvSpPr>
        <p:spPr>
          <a:xfrm>
            <a:off x="152401" y="7036455"/>
            <a:ext cx="6553198"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t>School journey is always a busy week and a typical day will run from 7:30am until 9:00pm.</a:t>
            </a:r>
          </a:p>
          <a:p>
            <a:pPr marL="171450" indent="-171450">
              <a:buFont typeface="Arial" panose="020B0604020202020204" pitchFamily="34" charset="0"/>
              <a:buChar char="•"/>
            </a:pPr>
            <a:r>
              <a:rPr lang="en-US" sz="1200" dirty="0"/>
              <a:t>We will post regular updates on the school journey Twitter account - @CathedralSJ</a:t>
            </a:r>
          </a:p>
          <a:p>
            <a:pPr marL="171450" indent="-171450">
              <a:buFont typeface="Arial" panose="020B0604020202020204" pitchFamily="34" charset="0"/>
              <a:buChar char="•"/>
            </a:pPr>
            <a:r>
              <a:rPr lang="en-US" sz="1200" dirty="0"/>
              <a:t>http://www.cathedralprimaryschool.com/class6/school-journey-twitter-feed/</a:t>
            </a:r>
          </a:p>
          <a:p>
            <a:pPr marL="171450" indent="-171450">
              <a:buFont typeface="Arial" panose="020B0604020202020204" pitchFamily="34" charset="0"/>
              <a:buChar char="•"/>
            </a:pPr>
            <a:r>
              <a:rPr lang="en-US" sz="1200" dirty="0"/>
              <a:t>On Friday, we will update with a rough ETA back at the school. Please check this regularly as we will update as the journey progresses. </a:t>
            </a:r>
          </a:p>
          <a:p>
            <a:endParaRPr lang="en-GB" sz="1200" dirty="0"/>
          </a:p>
        </p:txBody>
      </p:sp>
      <p:pic>
        <p:nvPicPr>
          <p:cNvPr id="1026" name="Picture 2" descr="Condover Hall, Shropshire">
            <a:extLst>
              <a:ext uri="{FF2B5EF4-FFF2-40B4-BE49-F238E27FC236}">
                <a16:creationId xmlns:a16="http://schemas.microsoft.com/office/drawing/2014/main" id="{BA987D30-3E69-4337-A3BC-F31F352329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0095" y="8069580"/>
            <a:ext cx="4395504" cy="14875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491766" y="8097255"/>
            <a:ext cx="1281485" cy="1487553"/>
          </a:xfrm>
          <a:prstGeom prst="rect">
            <a:avLst/>
          </a:prstGeom>
        </p:spPr>
      </p:pic>
    </p:spTree>
    <p:extLst>
      <p:ext uri="{BB962C8B-B14F-4D97-AF65-F5344CB8AC3E}">
        <p14:creationId xmlns:p14="http://schemas.microsoft.com/office/powerpoint/2010/main" val="177477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6858000" cy="46522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Cathedral School Newsletter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07" y="92910"/>
            <a:ext cx="756000" cy="600401"/>
          </a:xfrm>
          <a:prstGeom prst="rect">
            <a:avLst/>
          </a:prstGeom>
        </p:spPr>
      </p:pic>
      <p:pic>
        <p:nvPicPr>
          <p:cNvPr id="23" name="Picture 22"/>
          <p:cNvPicPr/>
          <p:nvPr/>
        </p:nvPicPr>
        <p:blipFill>
          <a:blip r:embed="rId3" cstate="print">
            <a:extLst>
              <a:ext uri="{28A0092B-C50C-407E-A947-70E740481C1C}">
                <a14:useLocalDpi xmlns:a14="http://schemas.microsoft.com/office/drawing/2010/main" val="0"/>
              </a:ext>
            </a:extLst>
          </a:blip>
          <a:stretch>
            <a:fillRect/>
          </a:stretch>
        </p:blipFill>
        <p:spPr>
          <a:xfrm>
            <a:off x="1349488" y="9137653"/>
            <a:ext cx="4178328" cy="593938"/>
          </a:xfrm>
          <a:prstGeom prst="rect">
            <a:avLst/>
          </a:prstGeom>
        </p:spPr>
      </p:pic>
      <p:sp>
        <p:nvSpPr>
          <p:cNvPr id="24" name="Rectangle 23">
            <a:extLst>
              <a:ext uri="{FF2B5EF4-FFF2-40B4-BE49-F238E27FC236}">
                <a16:creationId xmlns:a16="http://schemas.microsoft.com/office/drawing/2014/main" id="{54D410D8-3E8A-486B-B778-1E3D0EEF84E4}"/>
              </a:ext>
            </a:extLst>
          </p:cNvPr>
          <p:cNvSpPr/>
          <p:nvPr/>
        </p:nvSpPr>
        <p:spPr>
          <a:xfrm>
            <a:off x="158645" y="705458"/>
            <a:ext cx="6265930" cy="461665"/>
          </a:xfrm>
          <a:prstGeom prst="rect">
            <a:avLst/>
          </a:prstGeom>
        </p:spPr>
        <p:txBody>
          <a:bodyPr wrap="square">
            <a:spAutoFit/>
          </a:bodyPr>
          <a:lstStyle/>
          <a:p>
            <a:r>
              <a:rPr lang="en-US" sz="2400" dirty="0">
                <a:solidFill>
                  <a:srgbClr val="002060"/>
                </a:solidFill>
                <a:latin typeface="+mj-lt"/>
                <a:cs typeface="Arial" panose="020B0604020202020204" pitchFamily="34" charset="0"/>
              </a:rPr>
              <a:t>K</a:t>
            </a:r>
            <a:r>
              <a:rPr lang="en-GB" sz="2400" dirty="0">
                <a:solidFill>
                  <a:srgbClr val="002060"/>
                </a:solidFill>
                <a:latin typeface="+mj-lt"/>
                <a:cs typeface="Arial" panose="020B0604020202020204" pitchFamily="34" charset="0"/>
              </a:rPr>
              <a:t>it List</a:t>
            </a:r>
          </a:p>
        </p:txBody>
      </p:sp>
      <p:sp>
        <p:nvSpPr>
          <p:cNvPr id="28" name="Rectangle 27">
            <a:extLst>
              <a:ext uri="{FF2B5EF4-FFF2-40B4-BE49-F238E27FC236}">
                <a16:creationId xmlns:a16="http://schemas.microsoft.com/office/drawing/2014/main" id="{54D410D8-3E8A-486B-B778-1E3D0EEF84E4}"/>
              </a:ext>
            </a:extLst>
          </p:cNvPr>
          <p:cNvSpPr/>
          <p:nvPr/>
        </p:nvSpPr>
        <p:spPr>
          <a:xfrm>
            <a:off x="206187" y="5394253"/>
            <a:ext cx="6265930" cy="461665"/>
          </a:xfrm>
          <a:prstGeom prst="rect">
            <a:avLst/>
          </a:prstGeom>
        </p:spPr>
        <p:txBody>
          <a:bodyPr wrap="square">
            <a:spAutoFit/>
          </a:bodyPr>
          <a:lstStyle/>
          <a:p>
            <a:r>
              <a:rPr lang="en-US" sz="2400" dirty="0">
                <a:solidFill>
                  <a:srgbClr val="002060"/>
                </a:solidFill>
                <a:latin typeface="+mj-lt"/>
                <a:cs typeface="Arial" panose="020B0604020202020204" pitchFamily="34" charset="0"/>
              </a:rPr>
              <a:t>F</a:t>
            </a:r>
            <a:r>
              <a:rPr lang="en-GB" sz="2400" dirty="0" err="1">
                <a:solidFill>
                  <a:srgbClr val="002060"/>
                </a:solidFill>
                <a:latin typeface="+mj-lt"/>
                <a:cs typeface="Arial" panose="020B0604020202020204" pitchFamily="34" charset="0"/>
              </a:rPr>
              <a:t>riday</a:t>
            </a:r>
            <a:r>
              <a:rPr lang="en-GB" sz="2400" dirty="0">
                <a:solidFill>
                  <a:srgbClr val="002060"/>
                </a:solidFill>
                <a:latin typeface="+mj-lt"/>
                <a:cs typeface="Arial" panose="020B0604020202020204" pitchFamily="34" charset="0"/>
              </a:rPr>
              <a:t> Departure</a:t>
            </a:r>
          </a:p>
        </p:txBody>
      </p:sp>
      <p:sp>
        <p:nvSpPr>
          <p:cNvPr id="2" name="TextBox 1">
            <a:extLst>
              <a:ext uri="{FF2B5EF4-FFF2-40B4-BE49-F238E27FC236}">
                <a16:creationId xmlns:a16="http://schemas.microsoft.com/office/drawing/2014/main" id="{4835AA23-4FAC-49DE-9795-91F7421055A7}"/>
              </a:ext>
            </a:extLst>
          </p:cNvPr>
          <p:cNvSpPr txBox="1"/>
          <p:nvPr/>
        </p:nvSpPr>
        <p:spPr>
          <a:xfrm>
            <a:off x="206187" y="5943453"/>
            <a:ext cx="6278500" cy="1569660"/>
          </a:xfrm>
          <a:prstGeom prst="rect">
            <a:avLst/>
          </a:prstGeom>
          <a:noFill/>
        </p:spPr>
        <p:txBody>
          <a:bodyPr wrap="square" rtlCol="0">
            <a:spAutoFit/>
          </a:bodyPr>
          <a:lstStyle/>
          <a:p>
            <a:r>
              <a:rPr lang="en-US" sz="1200" dirty="0"/>
              <a:t>On Friday 25</a:t>
            </a:r>
            <a:r>
              <a:rPr lang="en-US" sz="1200" baseline="30000" dirty="0"/>
              <a:t>th</a:t>
            </a:r>
            <a:r>
              <a:rPr lang="en-US" sz="1200" dirty="0"/>
              <a:t> March, we will depart the </a:t>
            </a:r>
            <a:r>
              <a:rPr lang="en-US" sz="1200" dirty="0" err="1"/>
              <a:t>centre</a:t>
            </a:r>
            <a:r>
              <a:rPr lang="en-US" sz="1200" dirty="0"/>
              <a:t> around 11:30 and aim to be back by normal school finish.</a:t>
            </a:r>
          </a:p>
          <a:p>
            <a:endParaRPr lang="en-US" sz="1200" dirty="0"/>
          </a:p>
          <a:p>
            <a:r>
              <a:rPr lang="en-US" sz="1200" dirty="0"/>
              <a:t>We will update with an ETA via the school journey Twitter – please check regularly as this can change throughout the journey due to traffic.</a:t>
            </a:r>
          </a:p>
          <a:p>
            <a:endParaRPr lang="en-US" sz="1200" dirty="0"/>
          </a:p>
          <a:p>
            <a:r>
              <a:rPr lang="en-US" sz="1200" b="1" u="sng" dirty="0"/>
              <a:t>All children will need to be collected by a named contact</a:t>
            </a:r>
            <a:r>
              <a:rPr lang="en-US" sz="1200" dirty="0"/>
              <a:t>. (Please check with the office if you are not sure if the person is listed as one of your named contacts </a:t>
            </a:r>
            <a:r>
              <a:rPr lang="en-US" sz="1200" b="1" u="sng" dirty="0"/>
              <a:t>before</a:t>
            </a:r>
            <a:r>
              <a:rPr lang="en-US" sz="1200" dirty="0"/>
              <a:t> Friday).</a:t>
            </a:r>
          </a:p>
        </p:txBody>
      </p:sp>
      <p:sp>
        <p:nvSpPr>
          <p:cNvPr id="16" name="Rectangle 15">
            <a:extLst>
              <a:ext uri="{FF2B5EF4-FFF2-40B4-BE49-F238E27FC236}">
                <a16:creationId xmlns:a16="http://schemas.microsoft.com/office/drawing/2014/main" id="{1350CC85-6329-4466-BF12-6DFE7546EACB}"/>
              </a:ext>
            </a:extLst>
          </p:cNvPr>
          <p:cNvSpPr/>
          <p:nvPr/>
        </p:nvSpPr>
        <p:spPr>
          <a:xfrm>
            <a:off x="158645" y="1150664"/>
            <a:ext cx="6434956" cy="830997"/>
          </a:xfrm>
          <a:prstGeom prst="rect">
            <a:avLst/>
          </a:prstGeom>
        </p:spPr>
        <p:txBody>
          <a:bodyPr wrap="square">
            <a:spAutoFit/>
          </a:bodyPr>
          <a:lstStyle/>
          <a:p>
            <a:r>
              <a:rPr lang="en-GB" sz="1200" dirty="0"/>
              <a:t>This is the recommended kit list for school journey. It is important to remember that items </a:t>
            </a:r>
            <a:r>
              <a:rPr lang="en-GB" sz="1200" b="1" dirty="0"/>
              <a:t>may get wet/muddy/damaged so please do not pack expensive or sentimental items</a:t>
            </a:r>
            <a:r>
              <a:rPr lang="en-GB" sz="1200" b="1" dirty="0" smtClean="0"/>
              <a:t>.</a:t>
            </a:r>
          </a:p>
          <a:p>
            <a:r>
              <a:rPr lang="en-GB" sz="1200" b="1" dirty="0" smtClean="0"/>
              <a:t>The £5 provided will be looked after by staff and given to children before entering the gift shop.</a:t>
            </a:r>
            <a:endParaRPr lang="en-GB" sz="1200" b="1" dirty="0"/>
          </a:p>
          <a:p>
            <a:endParaRPr lang="en-GB" sz="1200" dirty="0"/>
          </a:p>
        </p:txBody>
      </p:sp>
      <p:sp>
        <p:nvSpPr>
          <p:cNvPr id="17" name="Rectangle 16">
            <a:extLst>
              <a:ext uri="{FF2B5EF4-FFF2-40B4-BE49-F238E27FC236}">
                <a16:creationId xmlns:a16="http://schemas.microsoft.com/office/drawing/2014/main" id="{76B7A7CE-5307-4A6D-A9FA-284865319B9D}"/>
              </a:ext>
            </a:extLst>
          </p:cNvPr>
          <p:cNvSpPr/>
          <p:nvPr/>
        </p:nvSpPr>
        <p:spPr>
          <a:xfrm>
            <a:off x="158645" y="7512043"/>
            <a:ext cx="6265930" cy="461665"/>
          </a:xfrm>
          <a:prstGeom prst="rect">
            <a:avLst/>
          </a:prstGeom>
        </p:spPr>
        <p:txBody>
          <a:bodyPr wrap="square">
            <a:spAutoFit/>
          </a:bodyPr>
          <a:lstStyle/>
          <a:p>
            <a:r>
              <a:rPr lang="en-US" sz="2400" dirty="0">
                <a:solidFill>
                  <a:srgbClr val="002060"/>
                </a:solidFill>
                <a:latin typeface="+mj-lt"/>
                <a:cs typeface="Arial" panose="020B0604020202020204" pitchFamily="34" charset="0"/>
              </a:rPr>
              <a:t>Emergency Contact</a:t>
            </a:r>
            <a:endParaRPr lang="en-GB" sz="2400" dirty="0">
              <a:solidFill>
                <a:srgbClr val="002060"/>
              </a:solidFill>
              <a:latin typeface="+mj-lt"/>
              <a:cs typeface="Arial" panose="020B0604020202020204" pitchFamily="34" charset="0"/>
            </a:endParaRPr>
          </a:p>
        </p:txBody>
      </p:sp>
      <p:sp>
        <p:nvSpPr>
          <p:cNvPr id="3" name="TextBox 2">
            <a:extLst>
              <a:ext uri="{FF2B5EF4-FFF2-40B4-BE49-F238E27FC236}">
                <a16:creationId xmlns:a16="http://schemas.microsoft.com/office/drawing/2014/main" id="{6695AE2E-A397-4F55-BFC2-A474471C3037}"/>
              </a:ext>
            </a:extLst>
          </p:cNvPr>
          <p:cNvSpPr txBox="1"/>
          <p:nvPr/>
        </p:nvSpPr>
        <p:spPr>
          <a:xfrm>
            <a:off x="173874" y="7973708"/>
            <a:ext cx="6250701" cy="830997"/>
          </a:xfrm>
          <a:prstGeom prst="rect">
            <a:avLst/>
          </a:prstGeom>
          <a:noFill/>
        </p:spPr>
        <p:txBody>
          <a:bodyPr wrap="square" rtlCol="0">
            <a:spAutoFit/>
          </a:bodyPr>
          <a:lstStyle/>
          <a:p>
            <a:r>
              <a:rPr lang="en-US" sz="1200" dirty="0"/>
              <a:t>In the event of an emergency, we will use the contact list you have supplied. Please ensure it is correct with </a:t>
            </a:r>
            <a:r>
              <a:rPr lang="en-US" sz="1200" b="1" dirty="0"/>
              <a:t>three contacts completed.</a:t>
            </a:r>
          </a:p>
          <a:p>
            <a:endParaRPr lang="en-US" sz="1200" dirty="0"/>
          </a:p>
          <a:p>
            <a:r>
              <a:rPr lang="en-US" sz="1200" dirty="0"/>
              <a:t>If you need to reach us, contact the office and they will get in touch with us asap.</a:t>
            </a:r>
            <a:endParaRPr lang="en-GB" sz="1200" dirty="0"/>
          </a:p>
        </p:txBody>
      </p:sp>
      <p:sp>
        <p:nvSpPr>
          <p:cNvPr id="4" name="TextBox 3"/>
          <p:cNvSpPr txBox="1"/>
          <p:nvPr/>
        </p:nvSpPr>
        <p:spPr>
          <a:xfrm>
            <a:off x="324853" y="1900989"/>
            <a:ext cx="3212431" cy="3647152"/>
          </a:xfrm>
          <a:prstGeom prst="rect">
            <a:avLst/>
          </a:prstGeom>
          <a:noFill/>
        </p:spPr>
        <p:txBody>
          <a:bodyPr wrap="square" rtlCol="0">
            <a:spAutoFit/>
          </a:bodyPr>
          <a:lstStyle/>
          <a:p>
            <a:pPr marL="171450" lvl="0" indent="-171450">
              <a:buFont typeface="Arial" panose="020B0604020202020204" pitchFamily="34" charset="0"/>
              <a:buChar char="•"/>
            </a:pPr>
            <a:r>
              <a:rPr lang="en-GB" sz="1100" b="1" u="sng" dirty="0"/>
              <a:t>Two</a:t>
            </a:r>
            <a:r>
              <a:rPr lang="en-GB" sz="1100" dirty="0"/>
              <a:t> towels</a:t>
            </a:r>
          </a:p>
          <a:p>
            <a:pPr marL="171450" lvl="0" indent="-171450">
              <a:buFont typeface="Arial" panose="020B0604020202020204" pitchFamily="34" charset="0"/>
              <a:buChar char="•"/>
            </a:pPr>
            <a:r>
              <a:rPr lang="en-GB" sz="1100" dirty="0"/>
              <a:t>Suitable nightwear</a:t>
            </a:r>
          </a:p>
          <a:p>
            <a:pPr marL="171450" lvl="0" indent="-171450">
              <a:buFont typeface="Arial" panose="020B0604020202020204" pitchFamily="34" charset="0"/>
              <a:buChar char="•"/>
            </a:pPr>
            <a:r>
              <a:rPr lang="en-GB" sz="1100" dirty="0"/>
              <a:t>Plenty of socks (above the ankle) </a:t>
            </a:r>
          </a:p>
          <a:p>
            <a:pPr marL="171450" lvl="0" indent="-171450">
              <a:buFont typeface="Arial" panose="020B0604020202020204" pitchFamily="34" charset="0"/>
              <a:buChar char="•"/>
            </a:pPr>
            <a:r>
              <a:rPr lang="en-GB" sz="1100" dirty="0"/>
              <a:t>Underwear</a:t>
            </a:r>
          </a:p>
          <a:p>
            <a:pPr marL="171450" lvl="0" indent="-171450">
              <a:buFont typeface="Arial" panose="020B0604020202020204" pitchFamily="34" charset="0"/>
              <a:buChar char="•"/>
            </a:pPr>
            <a:r>
              <a:rPr lang="en-GB" sz="1100" dirty="0"/>
              <a:t>Shorts (optional)</a:t>
            </a:r>
          </a:p>
          <a:p>
            <a:pPr marL="171450" lvl="0" indent="-171450">
              <a:buFont typeface="Arial" panose="020B0604020202020204" pitchFamily="34" charset="0"/>
              <a:buChar char="•"/>
            </a:pPr>
            <a:r>
              <a:rPr lang="en-GB" sz="1100" dirty="0"/>
              <a:t>T-shirts</a:t>
            </a:r>
          </a:p>
          <a:p>
            <a:pPr marL="171450" lvl="0" indent="-171450">
              <a:buFont typeface="Arial" panose="020B0604020202020204" pitchFamily="34" charset="0"/>
              <a:buChar char="•"/>
            </a:pPr>
            <a:r>
              <a:rPr lang="en-GB" sz="1100" dirty="0"/>
              <a:t>Tracksuit bottoms/leggings (no jeans as they do not dry quickly)</a:t>
            </a:r>
          </a:p>
          <a:p>
            <a:pPr marL="171450" lvl="0" indent="-171450">
              <a:buFont typeface="Arial" panose="020B0604020202020204" pitchFamily="34" charset="0"/>
              <a:buChar char="•"/>
            </a:pPr>
            <a:r>
              <a:rPr lang="en-GB" sz="1100" dirty="0"/>
              <a:t>Long sleeved tops (needed for some activities) </a:t>
            </a:r>
          </a:p>
          <a:p>
            <a:pPr marL="171450" lvl="0" indent="-171450">
              <a:buFont typeface="Arial" panose="020B0604020202020204" pitchFamily="34" charset="0"/>
              <a:buChar char="•"/>
            </a:pPr>
            <a:r>
              <a:rPr lang="en-GB" sz="1100" dirty="0"/>
              <a:t>Jumpers/sweatshirts/fleece</a:t>
            </a:r>
          </a:p>
          <a:p>
            <a:pPr marL="171450" lvl="0" indent="-171450">
              <a:buFont typeface="Arial" panose="020B0604020202020204" pitchFamily="34" charset="0"/>
              <a:buChar char="•"/>
            </a:pPr>
            <a:r>
              <a:rPr lang="en-GB" sz="1100" dirty="0"/>
              <a:t>Hair ties (for long hair)</a:t>
            </a:r>
          </a:p>
          <a:p>
            <a:pPr marL="171450" lvl="0" indent="-171450">
              <a:buFont typeface="Arial" panose="020B0604020202020204" pitchFamily="34" charset="0"/>
              <a:buChar char="•"/>
            </a:pPr>
            <a:r>
              <a:rPr lang="en-GB" sz="1100" dirty="0"/>
              <a:t>Waterproof jacket</a:t>
            </a:r>
          </a:p>
          <a:p>
            <a:pPr marL="171450" lvl="0" indent="-171450">
              <a:buFont typeface="Arial" panose="020B0604020202020204" pitchFamily="34" charset="0"/>
              <a:buChar char="•"/>
            </a:pPr>
            <a:r>
              <a:rPr lang="en-GB" sz="1100" dirty="0"/>
              <a:t>Waterproof trousers</a:t>
            </a:r>
          </a:p>
          <a:p>
            <a:pPr marL="171450" lvl="0" indent="-171450">
              <a:buFont typeface="Arial" panose="020B0604020202020204" pitchFamily="34" charset="0"/>
              <a:buChar char="•"/>
            </a:pPr>
            <a:r>
              <a:rPr lang="en-GB" sz="1100" dirty="0"/>
              <a:t>Wellies or walking boots (waterproof)</a:t>
            </a:r>
          </a:p>
          <a:p>
            <a:pPr marL="171450" lvl="0" indent="-171450">
              <a:buFont typeface="Arial" panose="020B0604020202020204" pitchFamily="34" charset="0"/>
              <a:buChar char="•"/>
            </a:pPr>
            <a:r>
              <a:rPr lang="en-GB" sz="1100" b="1" dirty="0"/>
              <a:t>2 pairs of trainers</a:t>
            </a:r>
            <a:endParaRPr lang="en-GB" sz="1100" dirty="0"/>
          </a:p>
          <a:p>
            <a:pPr marL="171450" lvl="0" indent="-171450">
              <a:buFont typeface="Arial" panose="020B0604020202020204" pitchFamily="34" charset="0"/>
              <a:buChar char="•"/>
            </a:pPr>
            <a:r>
              <a:rPr lang="en-GB" sz="1100" b="1" dirty="0"/>
              <a:t>Plastic bags/bin bags for dirty clothing</a:t>
            </a:r>
            <a:endParaRPr lang="en-GB" sz="1100" dirty="0"/>
          </a:p>
          <a:p>
            <a:pPr marL="171450" indent="-171450">
              <a:buFont typeface="Arial" panose="020B0604020202020204" pitchFamily="34" charset="0"/>
              <a:buChar char="•"/>
            </a:pPr>
            <a:r>
              <a:rPr lang="en-GB" sz="1100" dirty="0"/>
              <a:t>Please ensure that you pack enough clothing – we recommend </a:t>
            </a:r>
            <a:r>
              <a:rPr lang="en-GB" sz="1100" b="1" dirty="0"/>
              <a:t>two outfits per day</a:t>
            </a:r>
            <a:r>
              <a:rPr lang="en-GB" sz="1100" dirty="0"/>
              <a:t>. Due to the weather and activities, we recommend bringing layers. </a:t>
            </a:r>
          </a:p>
          <a:p>
            <a:pPr marL="171450" indent="-171450">
              <a:buFont typeface="Arial" panose="020B0604020202020204" pitchFamily="34" charset="0"/>
              <a:buChar char="•"/>
            </a:pPr>
            <a:endParaRPr lang="en-GB" sz="1100" dirty="0"/>
          </a:p>
        </p:txBody>
      </p:sp>
      <p:sp>
        <p:nvSpPr>
          <p:cNvPr id="13" name="TextBox 12"/>
          <p:cNvSpPr txBox="1"/>
          <p:nvPr/>
        </p:nvSpPr>
        <p:spPr>
          <a:xfrm>
            <a:off x="3537284" y="1900989"/>
            <a:ext cx="3056317" cy="3308598"/>
          </a:xfrm>
          <a:prstGeom prst="rect">
            <a:avLst/>
          </a:prstGeom>
          <a:noFill/>
        </p:spPr>
        <p:txBody>
          <a:bodyPr wrap="square" rtlCol="0">
            <a:spAutoFit/>
          </a:bodyPr>
          <a:lstStyle/>
          <a:p>
            <a:pPr marL="171450" lvl="0" indent="-171450">
              <a:buFont typeface="Arial" panose="020B0604020202020204" pitchFamily="34" charset="0"/>
              <a:buChar char="•"/>
            </a:pPr>
            <a:r>
              <a:rPr lang="en-GB" sz="1100" dirty="0"/>
              <a:t>Toothpaste</a:t>
            </a:r>
          </a:p>
          <a:p>
            <a:pPr marL="171450" lvl="0" indent="-171450">
              <a:buFont typeface="Arial" panose="020B0604020202020204" pitchFamily="34" charset="0"/>
              <a:buChar char="•"/>
            </a:pPr>
            <a:r>
              <a:rPr lang="en-GB" sz="1100" dirty="0"/>
              <a:t>Toothbrush</a:t>
            </a:r>
          </a:p>
          <a:p>
            <a:pPr marL="171450" lvl="0" indent="-171450">
              <a:buFont typeface="Arial" panose="020B0604020202020204" pitchFamily="34" charset="0"/>
              <a:buChar char="•"/>
            </a:pPr>
            <a:r>
              <a:rPr lang="en-GB" sz="1100" dirty="0"/>
              <a:t>Shower gel</a:t>
            </a:r>
          </a:p>
          <a:p>
            <a:pPr marL="171450" lvl="0" indent="-171450">
              <a:buFont typeface="Arial" panose="020B0604020202020204" pitchFamily="34" charset="0"/>
              <a:buChar char="•"/>
            </a:pPr>
            <a:r>
              <a:rPr lang="en-GB" sz="1100" b="1" dirty="0"/>
              <a:t>Roll on deodorant – sprays are NOT permitted</a:t>
            </a:r>
            <a:endParaRPr lang="en-GB" sz="1100" dirty="0"/>
          </a:p>
          <a:p>
            <a:pPr marL="171450" lvl="0" indent="-171450">
              <a:buFont typeface="Arial" panose="020B0604020202020204" pitchFamily="34" charset="0"/>
              <a:buChar char="•"/>
            </a:pPr>
            <a:r>
              <a:rPr lang="en-GB" sz="1100" dirty="0"/>
              <a:t>Shampoo</a:t>
            </a:r>
          </a:p>
          <a:p>
            <a:pPr marL="171450" lvl="0" indent="-171450">
              <a:buFont typeface="Arial" panose="020B0604020202020204" pitchFamily="34" charset="0"/>
              <a:buChar char="•"/>
            </a:pPr>
            <a:r>
              <a:rPr lang="en-GB" sz="1100" dirty="0"/>
              <a:t>Sun cream</a:t>
            </a:r>
          </a:p>
          <a:p>
            <a:pPr marL="171450" lvl="0" indent="-171450">
              <a:buFont typeface="Arial" panose="020B0604020202020204" pitchFamily="34" charset="0"/>
              <a:buChar char="•"/>
            </a:pPr>
            <a:r>
              <a:rPr lang="en-GB" sz="1100" dirty="0"/>
              <a:t>Torch</a:t>
            </a:r>
          </a:p>
          <a:p>
            <a:pPr marL="171450" lvl="0" indent="-171450">
              <a:buFont typeface="Arial" panose="020B0604020202020204" pitchFamily="34" charset="0"/>
              <a:buChar char="•"/>
            </a:pPr>
            <a:r>
              <a:rPr lang="en-GB" sz="1100" dirty="0"/>
              <a:t>Small backpack</a:t>
            </a:r>
          </a:p>
          <a:p>
            <a:pPr marL="171450" lvl="0" indent="-171450">
              <a:buFont typeface="Arial" panose="020B0604020202020204" pitchFamily="34" charset="0"/>
              <a:buChar char="•"/>
            </a:pPr>
            <a:r>
              <a:rPr lang="en-GB" sz="1100" dirty="0"/>
              <a:t>Water bottle</a:t>
            </a:r>
          </a:p>
          <a:p>
            <a:pPr marL="171450" lvl="0" indent="-171450">
              <a:buFont typeface="Arial" panose="020B0604020202020204" pitchFamily="34" charset="0"/>
              <a:buChar char="•"/>
            </a:pPr>
            <a:r>
              <a:rPr lang="en-GB" sz="1100" dirty="0"/>
              <a:t>Gloves/hat/cap/scarf (depending on preference and weather)</a:t>
            </a:r>
          </a:p>
          <a:p>
            <a:pPr marL="171450" lvl="0" indent="-171450">
              <a:buFont typeface="Arial" panose="020B0604020202020204" pitchFamily="34" charset="0"/>
              <a:buChar char="•"/>
            </a:pPr>
            <a:r>
              <a:rPr lang="en-GB" sz="1100" dirty="0"/>
              <a:t>Disposable camera</a:t>
            </a:r>
          </a:p>
          <a:p>
            <a:pPr marL="171450" lvl="0" indent="-171450">
              <a:buFont typeface="Arial" panose="020B0604020202020204" pitchFamily="34" charset="0"/>
              <a:buChar char="•"/>
            </a:pPr>
            <a:r>
              <a:rPr lang="en-GB" sz="1100" dirty="0"/>
              <a:t>Photograph </a:t>
            </a:r>
            <a:r>
              <a:rPr lang="en-GB" sz="1100" b="1" dirty="0"/>
              <a:t>or </a:t>
            </a:r>
            <a:r>
              <a:rPr lang="en-GB" sz="1100" dirty="0"/>
              <a:t>cuddly toy/comfort item (nothing of sentimental importance</a:t>
            </a:r>
            <a:r>
              <a:rPr lang="en-GB" sz="1100" dirty="0" smtClean="0"/>
              <a:t>)</a:t>
            </a:r>
          </a:p>
          <a:p>
            <a:pPr marL="171450" lvl="0" indent="-171450">
              <a:buFont typeface="Arial" panose="020B0604020202020204" pitchFamily="34" charset="0"/>
              <a:buChar char="•"/>
            </a:pPr>
            <a:endParaRPr lang="en-GB" sz="1100" dirty="0"/>
          </a:p>
          <a:p>
            <a:r>
              <a:rPr lang="en-GB" sz="1100" b="1" dirty="0"/>
              <a:t>These items are not permitted:</a:t>
            </a:r>
            <a:endParaRPr lang="en-GB" sz="1100" dirty="0"/>
          </a:p>
          <a:p>
            <a:pPr marL="171450" lvl="0" indent="-171450">
              <a:buFont typeface="Arial" panose="020B0604020202020204" pitchFamily="34" charset="0"/>
              <a:buChar char="•"/>
            </a:pPr>
            <a:r>
              <a:rPr lang="en-GB" sz="1100" b="1" dirty="0"/>
              <a:t>Mobile phone/electronic items</a:t>
            </a:r>
            <a:endParaRPr lang="en-GB" sz="1100" dirty="0"/>
          </a:p>
          <a:p>
            <a:pPr marL="171450" lvl="0" indent="-171450">
              <a:buFont typeface="Arial" panose="020B0604020202020204" pitchFamily="34" charset="0"/>
              <a:buChar char="•"/>
            </a:pPr>
            <a:r>
              <a:rPr lang="en-GB" sz="1100" b="1" dirty="0"/>
              <a:t>Snacks </a:t>
            </a:r>
            <a:endParaRPr lang="en-GB" sz="1100" dirty="0"/>
          </a:p>
          <a:p>
            <a:pPr marL="171450" lvl="0" indent="-171450">
              <a:buFont typeface="Arial" panose="020B0604020202020204" pitchFamily="34" charset="0"/>
              <a:buChar char="•"/>
            </a:pPr>
            <a:r>
              <a:rPr lang="en-GB" sz="1100" b="1" dirty="0"/>
              <a:t>Games</a:t>
            </a:r>
            <a:endParaRPr lang="en-GB" sz="1100" dirty="0"/>
          </a:p>
        </p:txBody>
      </p:sp>
      <p:sp>
        <p:nvSpPr>
          <p:cNvPr id="15" name="Rectangle 14"/>
          <p:cNvSpPr/>
          <p:nvPr/>
        </p:nvSpPr>
        <p:spPr>
          <a:xfrm>
            <a:off x="3537284" y="4355432"/>
            <a:ext cx="2189748" cy="8541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82693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25305</TotalTime>
  <Words>713</Words>
  <Application>Microsoft Office PowerPoint</Application>
  <PresentationFormat>A4 Paper (210x297 mm)</PresentationFormat>
  <Paragraphs>70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Scott</dc:creator>
  <cp:lastModifiedBy>Robin Morrell</cp:lastModifiedBy>
  <cp:revision>192</cp:revision>
  <cp:lastPrinted>2022-02-01T11:06:51Z</cp:lastPrinted>
  <dcterms:created xsi:type="dcterms:W3CDTF">2018-07-25T13:42:10Z</dcterms:created>
  <dcterms:modified xsi:type="dcterms:W3CDTF">2022-02-01T11:29:02Z</dcterms:modified>
</cp:coreProperties>
</file>