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7020"/>
          </a:xfrm>
          <a:prstGeom prst="rect">
            <a:avLst/>
          </a:prstGeom>
        </p:spPr>
        <p:txBody>
          <a:bodyPr vert="horz" lIns="91440" tIns="45720" rIns="91440" bIns="45720" rtlCol="0"/>
          <a:lstStyle>
            <a:lvl1pPr algn="r">
              <a:defRPr sz="1200"/>
            </a:lvl1pPr>
          </a:lstStyle>
          <a:p>
            <a:fld id="{BF1E754E-FE98-41B6-8F4E-620FE1E9E690}" type="datetimeFigureOut">
              <a:rPr lang="en-GB" smtClean="0"/>
              <a:t>21/09/2016</a:t>
            </a:fld>
            <a:endParaRPr lang="en-GB"/>
          </a:p>
        </p:txBody>
      </p:sp>
      <p:sp>
        <p:nvSpPr>
          <p:cNvPr id="4" name="Footer Placeholder 3"/>
          <p:cNvSpPr>
            <a:spLocks noGrp="1"/>
          </p:cNvSpPr>
          <p:nvPr>
            <p:ph type="ftr" sz="quarter" idx="2"/>
          </p:nvPr>
        </p:nvSpPr>
        <p:spPr>
          <a:xfrm>
            <a:off x="0" y="9408981"/>
            <a:ext cx="2944283" cy="497019"/>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08981"/>
            <a:ext cx="2944283" cy="497019"/>
          </a:xfrm>
          <a:prstGeom prst="rect">
            <a:avLst/>
          </a:prstGeom>
        </p:spPr>
        <p:txBody>
          <a:bodyPr vert="horz" lIns="91440" tIns="45720" rIns="91440" bIns="45720" rtlCol="0" anchor="b"/>
          <a:lstStyle>
            <a:lvl1pPr algn="r">
              <a:defRPr sz="1200"/>
            </a:lvl1pPr>
          </a:lstStyle>
          <a:p>
            <a:fld id="{EB3460E2-6EC8-46C2-BD8E-204549FBFBB5}" type="slidenum">
              <a:rPr lang="en-GB" smtClean="0"/>
              <a:t>‹#›</a:t>
            </a:fld>
            <a:endParaRPr lang="en-GB"/>
          </a:p>
        </p:txBody>
      </p:sp>
    </p:spTree>
    <p:extLst>
      <p:ext uri="{BB962C8B-B14F-4D97-AF65-F5344CB8AC3E}">
        <p14:creationId xmlns:p14="http://schemas.microsoft.com/office/powerpoint/2010/main" val="495959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7020"/>
          </a:xfrm>
          <a:prstGeom prst="rect">
            <a:avLst/>
          </a:prstGeom>
        </p:spPr>
        <p:txBody>
          <a:bodyPr vert="horz" lIns="91440" tIns="45720" rIns="91440" bIns="45720" rtlCol="0"/>
          <a:lstStyle>
            <a:lvl1pPr algn="r">
              <a:defRPr sz="1200"/>
            </a:lvl1pPr>
          </a:lstStyle>
          <a:p>
            <a:fld id="{BDD82DA6-F82A-4D1B-81F4-78EA0275C3BC}" type="datetimeFigureOut">
              <a:rPr lang="en-GB" smtClean="0"/>
              <a:t>21/09/2016</a:t>
            </a:fld>
            <a:endParaRPr lang="en-GB"/>
          </a:p>
        </p:txBody>
      </p:sp>
      <p:sp>
        <p:nvSpPr>
          <p:cNvPr id="4" name="Slide Image Placeholder 3"/>
          <p:cNvSpPr>
            <a:spLocks noGrp="1" noRot="1" noChangeAspect="1"/>
          </p:cNvSpPr>
          <p:nvPr>
            <p:ph type="sldImg" idx="2"/>
          </p:nvPr>
        </p:nvSpPr>
        <p:spPr>
          <a:xfrm>
            <a:off x="1168400" y="1238250"/>
            <a:ext cx="4457700" cy="3343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67262"/>
            <a:ext cx="5435600" cy="39004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fld id="{6A057852-4F93-440B-9BB1-AFCAC2615007}" type="slidenum">
              <a:rPr lang="en-GB" smtClean="0"/>
              <a:t>‹#›</a:t>
            </a:fld>
            <a:endParaRPr lang="en-GB"/>
          </a:p>
        </p:txBody>
      </p:sp>
    </p:spTree>
    <p:extLst>
      <p:ext uri="{BB962C8B-B14F-4D97-AF65-F5344CB8AC3E}">
        <p14:creationId xmlns:p14="http://schemas.microsoft.com/office/powerpoint/2010/main" val="2147780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057852-4F93-440B-9BB1-AFCAC2615007}" type="slidenum">
              <a:rPr lang="en-GB" smtClean="0"/>
              <a:t>9</a:t>
            </a:fld>
            <a:endParaRPr lang="en-GB"/>
          </a:p>
        </p:txBody>
      </p:sp>
    </p:spTree>
    <p:extLst>
      <p:ext uri="{BB962C8B-B14F-4D97-AF65-F5344CB8AC3E}">
        <p14:creationId xmlns:p14="http://schemas.microsoft.com/office/powerpoint/2010/main" val="3857258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0103BC-BED2-426C-B50C-D99B1A39EDC8}"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60BFD-D8DD-44BF-A281-1876E10E902C}" type="slidenum">
              <a:rPr lang="en-GB" smtClean="0"/>
              <a:t>‹#›</a:t>
            </a:fld>
            <a:endParaRPr lang="en-GB"/>
          </a:p>
        </p:txBody>
      </p:sp>
    </p:spTree>
    <p:extLst>
      <p:ext uri="{BB962C8B-B14F-4D97-AF65-F5344CB8AC3E}">
        <p14:creationId xmlns:p14="http://schemas.microsoft.com/office/powerpoint/2010/main" val="148377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0103BC-BED2-426C-B50C-D99B1A39EDC8}"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60BFD-D8DD-44BF-A281-1876E10E902C}" type="slidenum">
              <a:rPr lang="en-GB" smtClean="0"/>
              <a:t>‹#›</a:t>
            </a:fld>
            <a:endParaRPr lang="en-GB"/>
          </a:p>
        </p:txBody>
      </p:sp>
    </p:spTree>
    <p:extLst>
      <p:ext uri="{BB962C8B-B14F-4D97-AF65-F5344CB8AC3E}">
        <p14:creationId xmlns:p14="http://schemas.microsoft.com/office/powerpoint/2010/main" val="664202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0103BC-BED2-426C-B50C-D99B1A39EDC8}"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60BFD-D8DD-44BF-A281-1876E10E902C}"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65293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0103BC-BED2-426C-B50C-D99B1A39EDC8}"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60BFD-D8DD-44BF-A281-1876E10E902C}" type="slidenum">
              <a:rPr lang="en-GB" smtClean="0"/>
              <a:t>‹#›</a:t>
            </a:fld>
            <a:endParaRPr lang="en-GB"/>
          </a:p>
        </p:txBody>
      </p:sp>
    </p:spTree>
    <p:extLst>
      <p:ext uri="{BB962C8B-B14F-4D97-AF65-F5344CB8AC3E}">
        <p14:creationId xmlns:p14="http://schemas.microsoft.com/office/powerpoint/2010/main" val="1257156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0103BC-BED2-426C-B50C-D99B1A39EDC8}"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60BFD-D8DD-44BF-A281-1876E10E902C}"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67060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0103BC-BED2-426C-B50C-D99B1A39EDC8}"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60BFD-D8DD-44BF-A281-1876E10E902C}" type="slidenum">
              <a:rPr lang="en-GB" smtClean="0"/>
              <a:t>‹#›</a:t>
            </a:fld>
            <a:endParaRPr lang="en-GB"/>
          </a:p>
        </p:txBody>
      </p:sp>
    </p:spTree>
    <p:extLst>
      <p:ext uri="{BB962C8B-B14F-4D97-AF65-F5344CB8AC3E}">
        <p14:creationId xmlns:p14="http://schemas.microsoft.com/office/powerpoint/2010/main" val="28121579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0103BC-BED2-426C-B50C-D99B1A39EDC8}"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60BFD-D8DD-44BF-A281-1876E10E902C}" type="slidenum">
              <a:rPr lang="en-GB" smtClean="0"/>
              <a:t>‹#›</a:t>
            </a:fld>
            <a:endParaRPr lang="en-GB"/>
          </a:p>
        </p:txBody>
      </p:sp>
    </p:spTree>
    <p:extLst>
      <p:ext uri="{BB962C8B-B14F-4D97-AF65-F5344CB8AC3E}">
        <p14:creationId xmlns:p14="http://schemas.microsoft.com/office/powerpoint/2010/main" val="3322618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0103BC-BED2-426C-B50C-D99B1A39EDC8}"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60BFD-D8DD-44BF-A281-1876E10E902C}" type="slidenum">
              <a:rPr lang="en-GB" smtClean="0"/>
              <a:t>‹#›</a:t>
            </a:fld>
            <a:endParaRPr lang="en-GB"/>
          </a:p>
        </p:txBody>
      </p:sp>
    </p:spTree>
    <p:extLst>
      <p:ext uri="{BB962C8B-B14F-4D97-AF65-F5344CB8AC3E}">
        <p14:creationId xmlns:p14="http://schemas.microsoft.com/office/powerpoint/2010/main" val="662192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0103BC-BED2-426C-B50C-D99B1A39EDC8}"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60BFD-D8DD-44BF-A281-1876E10E902C}" type="slidenum">
              <a:rPr lang="en-GB" smtClean="0"/>
              <a:t>‹#›</a:t>
            </a:fld>
            <a:endParaRPr lang="en-GB"/>
          </a:p>
        </p:txBody>
      </p:sp>
    </p:spTree>
    <p:extLst>
      <p:ext uri="{BB962C8B-B14F-4D97-AF65-F5344CB8AC3E}">
        <p14:creationId xmlns:p14="http://schemas.microsoft.com/office/powerpoint/2010/main" val="1370067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0103BC-BED2-426C-B50C-D99B1A39EDC8}"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60BFD-D8DD-44BF-A281-1876E10E902C}" type="slidenum">
              <a:rPr lang="en-GB" smtClean="0"/>
              <a:t>‹#›</a:t>
            </a:fld>
            <a:endParaRPr lang="en-GB"/>
          </a:p>
        </p:txBody>
      </p:sp>
    </p:spTree>
    <p:extLst>
      <p:ext uri="{BB962C8B-B14F-4D97-AF65-F5344CB8AC3E}">
        <p14:creationId xmlns:p14="http://schemas.microsoft.com/office/powerpoint/2010/main" val="168944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0103BC-BED2-426C-B50C-D99B1A39EDC8}" type="datetimeFigureOut">
              <a:rPr lang="en-GB" smtClean="0"/>
              <a:t>21/09/2016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760BFD-D8DD-44BF-A281-1876E10E902C}" type="slidenum">
              <a:rPr lang="en-GB" smtClean="0"/>
              <a:t>‹#›</a:t>
            </a:fld>
            <a:endParaRPr lang="en-GB"/>
          </a:p>
        </p:txBody>
      </p:sp>
    </p:spTree>
    <p:extLst>
      <p:ext uri="{BB962C8B-B14F-4D97-AF65-F5344CB8AC3E}">
        <p14:creationId xmlns:p14="http://schemas.microsoft.com/office/powerpoint/2010/main" val="4111645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0103BC-BED2-426C-B50C-D99B1A39EDC8}" type="datetimeFigureOut">
              <a:rPr lang="en-GB" smtClean="0"/>
              <a:t>21/09/2016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D760BFD-D8DD-44BF-A281-1876E10E902C}" type="slidenum">
              <a:rPr lang="en-GB" smtClean="0"/>
              <a:t>‹#›</a:t>
            </a:fld>
            <a:endParaRPr lang="en-GB"/>
          </a:p>
        </p:txBody>
      </p:sp>
    </p:spTree>
    <p:extLst>
      <p:ext uri="{BB962C8B-B14F-4D97-AF65-F5344CB8AC3E}">
        <p14:creationId xmlns:p14="http://schemas.microsoft.com/office/powerpoint/2010/main" val="357596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0103BC-BED2-426C-B50C-D99B1A39EDC8}" type="datetimeFigureOut">
              <a:rPr lang="en-GB" smtClean="0"/>
              <a:t>21/09/2016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D760BFD-D8DD-44BF-A281-1876E10E902C}" type="slidenum">
              <a:rPr lang="en-GB" smtClean="0"/>
              <a:t>‹#›</a:t>
            </a:fld>
            <a:endParaRPr lang="en-GB"/>
          </a:p>
        </p:txBody>
      </p:sp>
    </p:spTree>
    <p:extLst>
      <p:ext uri="{BB962C8B-B14F-4D97-AF65-F5344CB8AC3E}">
        <p14:creationId xmlns:p14="http://schemas.microsoft.com/office/powerpoint/2010/main" val="344651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103BC-BED2-426C-B50C-D99B1A39EDC8}" type="datetimeFigureOut">
              <a:rPr lang="en-GB" smtClean="0"/>
              <a:t>21/09/2016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D760BFD-D8DD-44BF-A281-1876E10E902C}" type="slidenum">
              <a:rPr lang="en-GB" smtClean="0"/>
              <a:t>‹#›</a:t>
            </a:fld>
            <a:endParaRPr lang="en-GB"/>
          </a:p>
        </p:txBody>
      </p:sp>
    </p:spTree>
    <p:extLst>
      <p:ext uri="{BB962C8B-B14F-4D97-AF65-F5344CB8AC3E}">
        <p14:creationId xmlns:p14="http://schemas.microsoft.com/office/powerpoint/2010/main" val="3861777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0103BC-BED2-426C-B50C-D99B1A39EDC8}" type="datetimeFigureOut">
              <a:rPr lang="en-GB" smtClean="0"/>
              <a:t>21/09/2016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760BFD-D8DD-44BF-A281-1876E10E902C}" type="slidenum">
              <a:rPr lang="en-GB" smtClean="0"/>
              <a:t>‹#›</a:t>
            </a:fld>
            <a:endParaRPr lang="en-GB"/>
          </a:p>
        </p:txBody>
      </p:sp>
    </p:spTree>
    <p:extLst>
      <p:ext uri="{BB962C8B-B14F-4D97-AF65-F5344CB8AC3E}">
        <p14:creationId xmlns:p14="http://schemas.microsoft.com/office/powerpoint/2010/main" val="3081337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0103BC-BED2-426C-B50C-D99B1A39EDC8}" type="datetimeFigureOut">
              <a:rPr lang="en-GB" smtClean="0"/>
              <a:t>21/09/2016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760BFD-D8DD-44BF-A281-1876E10E902C}" type="slidenum">
              <a:rPr lang="en-GB" smtClean="0"/>
              <a:t>‹#›</a:t>
            </a:fld>
            <a:endParaRPr lang="en-GB"/>
          </a:p>
        </p:txBody>
      </p:sp>
    </p:spTree>
    <p:extLst>
      <p:ext uri="{BB962C8B-B14F-4D97-AF65-F5344CB8AC3E}">
        <p14:creationId xmlns:p14="http://schemas.microsoft.com/office/powerpoint/2010/main" val="199056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0103BC-BED2-426C-B50C-D99B1A39EDC8}" type="datetimeFigureOut">
              <a:rPr lang="en-GB" smtClean="0"/>
              <a:t>21/09/2016</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D760BFD-D8DD-44BF-A281-1876E10E902C}" type="slidenum">
              <a:rPr lang="en-GB" smtClean="0"/>
              <a:t>‹#›</a:t>
            </a:fld>
            <a:endParaRPr lang="en-GB"/>
          </a:p>
        </p:txBody>
      </p:sp>
    </p:spTree>
    <p:extLst>
      <p:ext uri="{BB962C8B-B14F-4D97-AF65-F5344CB8AC3E}">
        <p14:creationId xmlns:p14="http://schemas.microsoft.com/office/powerpoint/2010/main" val="3493350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sz="6600" dirty="0" smtClean="0">
                <a:solidFill>
                  <a:schemeClr val="tx1"/>
                </a:solidFill>
                <a:latin typeface="Comic Sans MS" panose="030F0702030302020204" pitchFamily="66" charset="0"/>
              </a:rPr>
              <a:t>Welcome to Class 1</a:t>
            </a:r>
            <a:endParaRPr lang="en-GB" sz="6600" dirty="0">
              <a:solidFill>
                <a:schemeClr val="tx1"/>
              </a:solidFill>
              <a:latin typeface="Comic Sans MS" panose="030F0702030302020204" pitchFamily="66" charset="0"/>
            </a:endParaRPr>
          </a:p>
        </p:txBody>
      </p:sp>
      <p:sp>
        <p:nvSpPr>
          <p:cNvPr id="3" name="Subtitle 2"/>
          <p:cNvSpPr>
            <a:spLocks noGrp="1"/>
          </p:cNvSpPr>
          <p:nvPr>
            <p:ph type="subTitle" idx="1"/>
          </p:nvPr>
        </p:nvSpPr>
        <p:spPr>
          <a:xfrm>
            <a:off x="827584" y="3933056"/>
            <a:ext cx="7992888" cy="1872208"/>
          </a:xfrm>
        </p:spPr>
        <p:txBody>
          <a:bodyPr/>
          <a:lstStyle/>
          <a:p>
            <a:endParaRPr lang="en-GB" dirty="0"/>
          </a:p>
          <a:p>
            <a:pPr algn="l"/>
            <a:r>
              <a:rPr lang="en-GB" sz="3200" dirty="0" smtClean="0">
                <a:solidFill>
                  <a:schemeClr val="tx1"/>
                </a:solidFill>
                <a:latin typeface="Comic Sans MS" panose="030F0702030302020204" pitchFamily="66" charset="0"/>
              </a:rPr>
              <a:t>Miss St Lewis             Margaret Connolly</a:t>
            </a:r>
            <a:endParaRPr lang="en-GB" sz="3200" dirty="0">
              <a:solidFill>
                <a:schemeClr val="tx1"/>
              </a:solidFill>
              <a:latin typeface="Comic Sans MS" panose="030F0702030302020204" pitchFamily="66" charset="0"/>
            </a:endParaRPr>
          </a:p>
        </p:txBody>
      </p:sp>
      <p:pic>
        <p:nvPicPr>
          <p:cNvPr id="4" name="Picture 3"/>
          <p:cNvPicPr>
            <a:picLocks noChangeAspect="1"/>
          </p:cNvPicPr>
          <p:nvPr/>
        </p:nvPicPr>
        <p:blipFill>
          <a:blip r:embed="rId2"/>
          <a:stretch>
            <a:fillRect/>
          </a:stretch>
        </p:blipFill>
        <p:spPr>
          <a:xfrm>
            <a:off x="2195736" y="448066"/>
            <a:ext cx="4608512" cy="1653153"/>
          </a:xfrm>
          <a:prstGeom prst="rect">
            <a:avLst/>
          </a:prstGeom>
        </p:spPr>
      </p:pic>
    </p:spTree>
    <p:extLst>
      <p:ext uri="{BB962C8B-B14F-4D97-AF65-F5344CB8AC3E}">
        <p14:creationId xmlns:p14="http://schemas.microsoft.com/office/powerpoint/2010/main" val="3231066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404664"/>
            <a:ext cx="7772400" cy="1470025"/>
          </a:xfrm>
        </p:spPr>
        <p:txBody>
          <a:bodyPr/>
          <a:lstStyle/>
          <a:p>
            <a:pPr algn="ctr"/>
            <a:r>
              <a:rPr lang="en-GB" dirty="0" smtClean="0">
                <a:solidFill>
                  <a:schemeClr val="tx1"/>
                </a:solidFill>
                <a:latin typeface="Comic Sans MS" panose="030F0702030302020204" pitchFamily="66" charset="0"/>
              </a:rPr>
              <a:t>Overview</a:t>
            </a:r>
            <a:endParaRPr lang="en-GB" dirty="0">
              <a:solidFill>
                <a:schemeClr val="tx1"/>
              </a:solidFill>
              <a:latin typeface="Comic Sans MS" panose="030F0702030302020204" pitchFamily="66" charset="0"/>
            </a:endParaRPr>
          </a:p>
        </p:txBody>
      </p:sp>
      <p:sp>
        <p:nvSpPr>
          <p:cNvPr id="3" name="Subtitle 2"/>
          <p:cNvSpPr>
            <a:spLocks noGrp="1"/>
          </p:cNvSpPr>
          <p:nvPr>
            <p:ph type="subTitle" idx="1"/>
          </p:nvPr>
        </p:nvSpPr>
        <p:spPr>
          <a:xfrm>
            <a:off x="899592" y="1988840"/>
            <a:ext cx="7344816" cy="4392488"/>
          </a:xfrm>
        </p:spPr>
        <p:txBody>
          <a:bodyPr>
            <a:normAutofit/>
          </a:bodyPr>
          <a:lstStyle/>
          <a:p>
            <a:pPr marL="457200" indent="-457200" algn="l">
              <a:buFont typeface="Arial" charset="0"/>
              <a:buChar char="•"/>
            </a:pPr>
            <a:r>
              <a:rPr lang="en-GB" sz="2800" dirty="0" smtClean="0">
                <a:solidFill>
                  <a:schemeClr val="tx1"/>
                </a:solidFill>
                <a:latin typeface="Comic Sans MS" panose="030F0702030302020204" pitchFamily="66" charset="0"/>
              </a:rPr>
              <a:t>Foundation stage to KS1 transition</a:t>
            </a:r>
          </a:p>
          <a:p>
            <a:pPr marL="457200" indent="-457200" algn="l">
              <a:buFont typeface="Arial" charset="0"/>
              <a:buChar char="•"/>
            </a:pPr>
            <a:r>
              <a:rPr lang="en-GB" sz="2800" dirty="0" smtClean="0">
                <a:solidFill>
                  <a:schemeClr val="tx1"/>
                </a:solidFill>
                <a:latin typeface="Comic Sans MS" panose="030F0702030302020204" pitchFamily="66" charset="0"/>
              </a:rPr>
              <a:t>A typical day in Class 1</a:t>
            </a:r>
          </a:p>
          <a:p>
            <a:pPr marL="457200" indent="-457200" algn="l">
              <a:buFont typeface="Arial" charset="0"/>
              <a:buChar char="•"/>
            </a:pPr>
            <a:r>
              <a:rPr lang="en-GB" sz="2800" dirty="0" smtClean="0">
                <a:solidFill>
                  <a:schemeClr val="tx1"/>
                </a:solidFill>
                <a:latin typeface="Comic Sans MS" panose="030F0702030302020204" pitchFamily="66" charset="0"/>
              </a:rPr>
              <a:t>Reading</a:t>
            </a:r>
          </a:p>
          <a:p>
            <a:pPr marL="457200" indent="-457200" algn="l">
              <a:buFont typeface="Arial" charset="0"/>
              <a:buChar char="•"/>
            </a:pPr>
            <a:r>
              <a:rPr lang="en-GB" sz="2800" dirty="0" smtClean="0">
                <a:solidFill>
                  <a:schemeClr val="tx1"/>
                </a:solidFill>
                <a:latin typeface="Comic Sans MS" panose="030F0702030302020204" pitchFamily="66" charset="0"/>
              </a:rPr>
              <a:t>Phonics</a:t>
            </a:r>
          </a:p>
          <a:p>
            <a:pPr marL="457200" indent="-457200" algn="l">
              <a:buFont typeface="Arial" charset="0"/>
              <a:buChar char="•"/>
            </a:pPr>
            <a:r>
              <a:rPr lang="en-GB" sz="2800" dirty="0" smtClean="0">
                <a:solidFill>
                  <a:schemeClr val="tx1"/>
                </a:solidFill>
                <a:latin typeface="Comic Sans MS" panose="030F0702030302020204" pitchFamily="66" charset="0"/>
              </a:rPr>
              <a:t>English</a:t>
            </a:r>
          </a:p>
          <a:p>
            <a:pPr marL="457200" indent="-457200" algn="l">
              <a:buFont typeface="Arial" charset="0"/>
              <a:buChar char="•"/>
            </a:pPr>
            <a:r>
              <a:rPr lang="en-GB" sz="2800" dirty="0" smtClean="0">
                <a:solidFill>
                  <a:schemeClr val="tx1"/>
                </a:solidFill>
                <a:latin typeface="Comic Sans MS" panose="030F0702030302020204" pitchFamily="66" charset="0"/>
              </a:rPr>
              <a:t>Maths</a:t>
            </a:r>
          </a:p>
          <a:p>
            <a:pPr marL="457200" indent="-457200" algn="l">
              <a:buFont typeface="Arial" charset="0"/>
              <a:buChar char="•"/>
            </a:pPr>
            <a:r>
              <a:rPr lang="en-GB" sz="2800" dirty="0" smtClean="0">
                <a:solidFill>
                  <a:schemeClr val="tx1"/>
                </a:solidFill>
                <a:latin typeface="Comic Sans MS" panose="030F0702030302020204" pitchFamily="66" charset="0"/>
              </a:rPr>
              <a:t>Further information</a:t>
            </a:r>
          </a:p>
          <a:p>
            <a:pPr algn="l"/>
            <a:endParaRPr lang="en-GB" dirty="0"/>
          </a:p>
        </p:txBody>
      </p:sp>
    </p:spTree>
    <p:extLst>
      <p:ext uri="{BB962C8B-B14F-4D97-AF65-F5344CB8AC3E}">
        <p14:creationId xmlns:p14="http://schemas.microsoft.com/office/powerpoint/2010/main" val="2655612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chemeClr val="tx1"/>
                </a:solidFill>
                <a:latin typeface="Comic Sans MS" panose="030F0702030302020204" pitchFamily="66" charset="0"/>
              </a:rPr>
              <a:t>Transition to KS1</a:t>
            </a:r>
            <a:endParaRPr lang="en-GB" dirty="0">
              <a:solidFill>
                <a:schemeClr val="tx1"/>
              </a:solidFill>
              <a:latin typeface="Comic Sans MS" panose="030F0702030302020204" pitchFamily="66" charset="0"/>
            </a:endParaRPr>
          </a:p>
        </p:txBody>
      </p:sp>
      <p:sp>
        <p:nvSpPr>
          <p:cNvPr id="3" name="Content Placeholder 2"/>
          <p:cNvSpPr>
            <a:spLocks noGrp="1"/>
          </p:cNvSpPr>
          <p:nvPr>
            <p:ph idx="1"/>
          </p:nvPr>
        </p:nvSpPr>
        <p:spPr>
          <a:xfrm>
            <a:off x="755576" y="1772816"/>
            <a:ext cx="6347713" cy="4580778"/>
          </a:xfrm>
        </p:spPr>
        <p:txBody>
          <a:bodyPr>
            <a:normAutofit fontScale="92500" lnSpcReduction="20000"/>
          </a:bodyPr>
          <a:lstStyle/>
          <a:p>
            <a:pPr marL="0" indent="0">
              <a:buNone/>
            </a:pPr>
            <a:r>
              <a:rPr lang="en-GB" sz="2800" dirty="0" smtClean="0">
                <a:solidFill>
                  <a:schemeClr val="tx1"/>
                </a:solidFill>
                <a:latin typeface="Comic Sans MS" panose="030F0702030302020204" pitchFamily="66" charset="0"/>
              </a:rPr>
              <a:t>Reception to Key Stage 1 is a big transition for children as they are now working on the National Curriculum. </a:t>
            </a:r>
          </a:p>
          <a:p>
            <a:pPr marL="0" indent="0">
              <a:buNone/>
            </a:pPr>
            <a:r>
              <a:rPr lang="en-GB" sz="2800" dirty="0" smtClean="0">
                <a:solidFill>
                  <a:schemeClr val="tx1"/>
                </a:solidFill>
                <a:latin typeface="Comic Sans MS" panose="030F0702030302020204" pitchFamily="66" charset="0"/>
              </a:rPr>
              <a:t>Changes include: </a:t>
            </a:r>
          </a:p>
          <a:p>
            <a:pPr>
              <a:buFont typeface="Arial" charset="0"/>
              <a:buChar char="•"/>
            </a:pPr>
            <a:r>
              <a:rPr lang="en-GB" sz="2800" dirty="0" smtClean="0">
                <a:solidFill>
                  <a:schemeClr val="tx1"/>
                </a:solidFill>
                <a:latin typeface="Comic Sans MS" panose="030F0702030302020204" pitchFamily="66" charset="0"/>
              </a:rPr>
              <a:t>More written work in books at </a:t>
            </a:r>
            <a:r>
              <a:rPr lang="en-GB" sz="2800" dirty="0" smtClean="0">
                <a:solidFill>
                  <a:schemeClr val="tx1"/>
                </a:solidFill>
                <a:latin typeface="Comic Sans MS" panose="030F0702030302020204" pitchFamily="66" charset="0"/>
              </a:rPr>
              <a:t>tables. </a:t>
            </a:r>
            <a:endParaRPr lang="en-GB" sz="2800" dirty="0" smtClean="0">
              <a:solidFill>
                <a:schemeClr val="tx1"/>
              </a:solidFill>
              <a:latin typeface="Comic Sans MS" panose="030F0702030302020204" pitchFamily="66" charset="0"/>
            </a:endParaRPr>
          </a:p>
          <a:p>
            <a:pPr>
              <a:buFont typeface="Arial" charset="0"/>
              <a:buChar char="•"/>
            </a:pPr>
            <a:r>
              <a:rPr lang="en-GB" sz="2800" dirty="0" smtClean="0">
                <a:solidFill>
                  <a:schemeClr val="tx1"/>
                </a:solidFill>
                <a:latin typeface="Comic Sans MS" panose="030F0702030302020204" pitchFamily="66" charset="0"/>
              </a:rPr>
              <a:t>Children will be learning many new subjects (geography, history,  science, </a:t>
            </a:r>
            <a:r>
              <a:rPr lang="en-GB" sz="2800" dirty="0" smtClean="0">
                <a:solidFill>
                  <a:schemeClr val="tx1"/>
                </a:solidFill>
                <a:latin typeface="Comic Sans MS" panose="030F0702030302020204" pitchFamily="66" charset="0"/>
              </a:rPr>
              <a:t>computing).</a:t>
            </a:r>
          </a:p>
          <a:p>
            <a:pPr>
              <a:buFont typeface="Arial" charset="0"/>
              <a:buChar char="•"/>
            </a:pPr>
            <a:r>
              <a:rPr lang="en-GB" sz="2800" dirty="0" smtClean="0">
                <a:solidFill>
                  <a:schemeClr val="tx1"/>
                </a:solidFill>
                <a:latin typeface="Comic Sans MS" panose="030F0702030302020204" pitchFamily="66" charset="0"/>
              </a:rPr>
              <a:t>Different </a:t>
            </a:r>
            <a:r>
              <a:rPr lang="en-GB" sz="2800" dirty="0" smtClean="0">
                <a:solidFill>
                  <a:schemeClr val="tx1"/>
                </a:solidFill>
                <a:latin typeface="Comic Sans MS" panose="030F0702030302020204" pitchFamily="66" charset="0"/>
              </a:rPr>
              <a:t>classroom layout and responsibilities</a:t>
            </a:r>
            <a:r>
              <a:rPr lang="en-GB" sz="2800" dirty="0" smtClean="0">
                <a:solidFill>
                  <a:schemeClr val="tx1"/>
                </a:solidFill>
                <a:latin typeface="Comic Sans MS" panose="030F0702030302020204" pitchFamily="66" charset="0"/>
              </a:rPr>
              <a:t>.</a:t>
            </a:r>
          </a:p>
          <a:p>
            <a:pPr>
              <a:buFont typeface="Arial" charset="0"/>
              <a:buChar char="•"/>
            </a:pPr>
            <a:r>
              <a:rPr lang="en-GB" sz="2800" dirty="0" smtClean="0">
                <a:solidFill>
                  <a:schemeClr val="tx1"/>
                </a:solidFill>
                <a:latin typeface="Comic Sans MS" panose="030F0702030302020204" pitchFamily="66" charset="0"/>
              </a:rPr>
              <a:t>More classroom transitions. </a:t>
            </a:r>
            <a:endParaRPr lang="en-GB" sz="2800" dirty="0" smtClean="0">
              <a:solidFill>
                <a:schemeClr val="tx1"/>
              </a:solidFill>
              <a:latin typeface="Comic Sans MS" panose="030F0702030302020204" pitchFamily="66" charset="0"/>
            </a:endParaRPr>
          </a:p>
          <a:p>
            <a:pPr>
              <a:buFont typeface="Arial" charset="0"/>
              <a:buChar char="•"/>
            </a:pPr>
            <a:endParaRPr lang="en-GB" sz="2800" dirty="0" smtClean="0">
              <a:solidFill>
                <a:schemeClr val="tx1"/>
              </a:solidFill>
              <a:latin typeface="Comic Sans MS" panose="030F0702030302020204" pitchFamily="66" charset="0"/>
            </a:endParaRPr>
          </a:p>
          <a:p>
            <a:pPr>
              <a:buFont typeface="Arial" charset="0"/>
              <a:buChar char="•"/>
            </a:pPr>
            <a:endParaRPr lang="en-GB" dirty="0"/>
          </a:p>
        </p:txBody>
      </p:sp>
    </p:spTree>
    <p:extLst>
      <p:ext uri="{BB962C8B-B14F-4D97-AF65-F5344CB8AC3E}">
        <p14:creationId xmlns:p14="http://schemas.microsoft.com/office/powerpoint/2010/main" val="1133380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latin typeface="Comic Sans MS" panose="030F0702030302020204" pitchFamily="66" charset="0"/>
              </a:rPr>
              <a:t>A typical day in Class 1</a:t>
            </a:r>
            <a:endParaRPr lang="en-GB" dirty="0">
              <a:solidFill>
                <a:schemeClr val="tx1"/>
              </a:solidFill>
              <a:latin typeface="Comic Sans MS" panose="030F0702030302020204" pitchFamily="66" charset="0"/>
            </a:endParaRPr>
          </a:p>
        </p:txBody>
      </p:sp>
      <p:sp>
        <p:nvSpPr>
          <p:cNvPr id="3" name="Content Placeholder 2"/>
          <p:cNvSpPr>
            <a:spLocks noGrp="1"/>
          </p:cNvSpPr>
          <p:nvPr>
            <p:ph idx="1"/>
          </p:nvPr>
        </p:nvSpPr>
        <p:spPr/>
        <p:txBody>
          <a:bodyPr>
            <a:noAutofit/>
          </a:bodyPr>
          <a:lstStyle/>
          <a:p>
            <a:r>
              <a:rPr lang="en-GB" sz="2000" dirty="0" smtClean="0">
                <a:solidFill>
                  <a:schemeClr val="tx1"/>
                </a:solidFill>
                <a:latin typeface="Comic Sans MS" panose="030F0702030302020204" pitchFamily="66" charset="0"/>
              </a:rPr>
              <a:t>Children come in at 8.45 when the bell goes</a:t>
            </a:r>
          </a:p>
          <a:p>
            <a:r>
              <a:rPr lang="en-GB" sz="2000" dirty="0" smtClean="0">
                <a:solidFill>
                  <a:schemeClr val="tx1"/>
                </a:solidFill>
                <a:latin typeface="Comic Sans MS" panose="030F0702030302020204" pitchFamily="66" charset="0"/>
              </a:rPr>
              <a:t>Assembly 9.00-9.15</a:t>
            </a:r>
          </a:p>
          <a:p>
            <a:r>
              <a:rPr lang="en-GB" sz="2000" dirty="0" smtClean="0">
                <a:solidFill>
                  <a:schemeClr val="tx1"/>
                </a:solidFill>
                <a:latin typeface="Comic Sans MS" panose="030F0702030302020204" pitchFamily="66" charset="0"/>
              </a:rPr>
              <a:t>Phonics for 15-20 minutes each morning</a:t>
            </a:r>
          </a:p>
          <a:p>
            <a:r>
              <a:rPr lang="en-GB" sz="2000" dirty="0" smtClean="0">
                <a:solidFill>
                  <a:schemeClr val="tx1"/>
                </a:solidFill>
                <a:latin typeface="Comic Sans MS" panose="030F0702030302020204" pitchFamily="66" charset="0"/>
              </a:rPr>
              <a:t>English 9.30- 10.15  (15 </a:t>
            </a:r>
            <a:r>
              <a:rPr lang="en-GB" sz="2000" dirty="0" err="1" smtClean="0">
                <a:solidFill>
                  <a:schemeClr val="tx1"/>
                </a:solidFill>
                <a:latin typeface="Comic Sans MS" panose="030F0702030302020204" pitchFamily="66" charset="0"/>
              </a:rPr>
              <a:t>mins</a:t>
            </a:r>
            <a:r>
              <a:rPr lang="en-GB" sz="2000" dirty="0" smtClean="0">
                <a:solidFill>
                  <a:schemeClr val="tx1"/>
                </a:solidFill>
                <a:latin typeface="Comic Sans MS" panose="030F0702030302020204" pitchFamily="66" charset="0"/>
              </a:rPr>
              <a:t> </a:t>
            </a:r>
            <a:r>
              <a:rPr lang="en-GB" sz="2000" dirty="0" smtClean="0">
                <a:solidFill>
                  <a:schemeClr val="tx1"/>
                </a:solidFill>
                <a:latin typeface="Comic Sans MS" panose="030F0702030302020204" pitchFamily="66" charset="0"/>
              </a:rPr>
              <a:t>for </a:t>
            </a:r>
            <a:r>
              <a:rPr lang="en-GB" sz="2000" dirty="0" smtClean="0">
                <a:solidFill>
                  <a:schemeClr val="tx1"/>
                </a:solidFill>
                <a:latin typeface="Comic Sans MS" panose="030F0702030302020204" pitchFamily="66" charset="0"/>
              </a:rPr>
              <a:t>handwriting)</a:t>
            </a:r>
          </a:p>
          <a:p>
            <a:r>
              <a:rPr lang="en-GB" sz="2000" dirty="0" smtClean="0">
                <a:solidFill>
                  <a:schemeClr val="tx1"/>
                </a:solidFill>
                <a:latin typeface="Comic Sans MS" panose="030F0702030302020204" pitchFamily="66" charset="0"/>
              </a:rPr>
              <a:t>Fruit and milk 10.30</a:t>
            </a:r>
          </a:p>
          <a:p>
            <a:r>
              <a:rPr lang="en-GB" sz="2000" dirty="0" smtClean="0">
                <a:solidFill>
                  <a:schemeClr val="tx1"/>
                </a:solidFill>
                <a:latin typeface="Comic Sans MS" panose="030F0702030302020204" pitchFamily="66" charset="0"/>
              </a:rPr>
              <a:t>Break 10.45-11.00</a:t>
            </a:r>
          </a:p>
          <a:p>
            <a:r>
              <a:rPr lang="en-GB" sz="2000" dirty="0" smtClean="0">
                <a:solidFill>
                  <a:schemeClr val="tx1"/>
                </a:solidFill>
                <a:latin typeface="Comic Sans MS" panose="030F0702030302020204" pitchFamily="66" charset="0"/>
              </a:rPr>
              <a:t>Maths 11.00-12.00 </a:t>
            </a:r>
          </a:p>
          <a:p>
            <a:r>
              <a:rPr lang="en-GB" sz="2000" dirty="0" smtClean="0">
                <a:solidFill>
                  <a:schemeClr val="tx1"/>
                </a:solidFill>
                <a:latin typeface="Comic Sans MS" panose="030F0702030302020204" pitchFamily="66" charset="0"/>
              </a:rPr>
              <a:t>Lunch 12.00-1.00 </a:t>
            </a:r>
          </a:p>
          <a:p>
            <a:r>
              <a:rPr lang="en-GB" sz="2000" dirty="0" smtClean="0">
                <a:solidFill>
                  <a:schemeClr val="tx1"/>
                </a:solidFill>
                <a:latin typeface="Comic Sans MS" panose="030F0702030302020204" pitchFamily="66" charset="0"/>
              </a:rPr>
              <a:t>Independent reading and a foundation subject (1.00-3.15)</a:t>
            </a:r>
            <a:endParaRPr lang="en-GB" sz="20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1730374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5110"/>
            <a:ext cx="7772400" cy="1470025"/>
          </a:xfrm>
        </p:spPr>
        <p:txBody>
          <a:bodyPr>
            <a:normAutofit/>
          </a:bodyPr>
          <a:lstStyle/>
          <a:p>
            <a:pPr algn="ctr"/>
            <a:r>
              <a:rPr lang="en-GB" sz="4800" dirty="0" smtClean="0">
                <a:solidFill>
                  <a:schemeClr val="tx1"/>
                </a:solidFill>
                <a:latin typeface="Comic Sans MS" panose="030F0702030302020204" pitchFamily="66" charset="0"/>
              </a:rPr>
              <a:t>Reading</a:t>
            </a:r>
            <a:endParaRPr lang="en-GB" sz="4800" dirty="0">
              <a:solidFill>
                <a:schemeClr val="tx1"/>
              </a:solidFill>
              <a:latin typeface="Comic Sans MS" panose="030F0702030302020204" pitchFamily="66" charset="0"/>
            </a:endParaRPr>
          </a:p>
        </p:txBody>
      </p:sp>
      <p:sp>
        <p:nvSpPr>
          <p:cNvPr id="3" name="Subtitle 2"/>
          <p:cNvSpPr>
            <a:spLocks noGrp="1"/>
          </p:cNvSpPr>
          <p:nvPr>
            <p:ph type="subTitle" idx="1"/>
          </p:nvPr>
        </p:nvSpPr>
        <p:spPr>
          <a:xfrm>
            <a:off x="467544" y="1628800"/>
            <a:ext cx="8208912" cy="4752528"/>
          </a:xfrm>
        </p:spPr>
        <p:txBody>
          <a:bodyPr>
            <a:noAutofit/>
          </a:bodyPr>
          <a:lstStyle/>
          <a:p>
            <a:pPr algn="l"/>
            <a:r>
              <a:rPr lang="en-GB" sz="2000" dirty="0" smtClean="0">
                <a:solidFill>
                  <a:schemeClr val="tx1"/>
                </a:solidFill>
                <a:latin typeface="Comic Sans MS" panose="030F0702030302020204" pitchFamily="66" charset="0"/>
              </a:rPr>
              <a:t>Children are read with weekly by either myself or Margaret. Each week children will have their books changed. Please read with your child at least </a:t>
            </a:r>
            <a:r>
              <a:rPr lang="en-GB" sz="2000" u="sng" dirty="0" smtClean="0">
                <a:solidFill>
                  <a:schemeClr val="tx1"/>
                </a:solidFill>
                <a:latin typeface="Comic Sans MS" panose="030F0702030302020204" pitchFamily="66" charset="0"/>
              </a:rPr>
              <a:t>3 times a week </a:t>
            </a:r>
            <a:r>
              <a:rPr lang="en-GB" sz="2000" dirty="0" smtClean="0">
                <a:solidFill>
                  <a:schemeClr val="tx1"/>
                </a:solidFill>
                <a:latin typeface="Comic Sans MS" panose="030F0702030302020204" pitchFamily="66" charset="0"/>
              </a:rPr>
              <a:t>and write a short comment in their reading record. </a:t>
            </a:r>
          </a:p>
          <a:p>
            <a:pPr algn="l"/>
            <a:r>
              <a:rPr lang="en-GB" sz="2000" dirty="0" smtClean="0">
                <a:solidFill>
                  <a:schemeClr val="tx1"/>
                </a:solidFill>
                <a:latin typeface="Comic Sans MS" panose="030F0702030302020204" pitchFamily="66" charset="0"/>
              </a:rPr>
              <a:t>Useful tips when reading with your </a:t>
            </a:r>
            <a:r>
              <a:rPr lang="en-GB" sz="2000" dirty="0" smtClean="0">
                <a:solidFill>
                  <a:schemeClr val="tx1"/>
                </a:solidFill>
                <a:latin typeface="Comic Sans MS" panose="030F0702030302020204" pitchFamily="66" charset="0"/>
              </a:rPr>
              <a:t>child at home;</a:t>
            </a:r>
            <a:endParaRPr lang="en-GB" sz="2000" dirty="0" smtClean="0">
              <a:solidFill>
                <a:schemeClr val="tx1"/>
              </a:solidFill>
              <a:latin typeface="Comic Sans MS" panose="030F0702030302020204" pitchFamily="66" charset="0"/>
            </a:endParaRPr>
          </a:p>
          <a:p>
            <a:pPr marL="457200" indent="-457200" algn="l">
              <a:buFont typeface="Arial" charset="0"/>
              <a:buChar char="•"/>
            </a:pPr>
            <a:r>
              <a:rPr lang="en-GB" sz="2000" dirty="0" smtClean="0">
                <a:solidFill>
                  <a:schemeClr val="tx1"/>
                </a:solidFill>
                <a:latin typeface="Comic Sans MS" panose="030F0702030302020204" pitchFamily="66" charset="0"/>
              </a:rPr>
              <a:t>Ask them questions as they read- predictions, who’s their favourite/least favourite character? </a:t>
            </a:r>
            <a:r>
              <a:rPr lang="en-GB" sz="2000" dirty="0" smtClean="0">
                <a:solidFill>
                  <a:schemeClr val="tx1"/>
                </a:solidFill>
                <a:latin typeface="Comic Sans MS" panose="030F0702030302020204" pitchFamily="66" charset="0"/>
              </a:rPr>
              <a:t>Why? </a:t>
            </a:r>
            <a:endParaRPr lang="en-GB" sz="2000" dirty="0" smtClean="0">
              <a:solidFill>
                <a:schemeClr val="tx1"/>
              </a:solidFill>
              <a:latin typeface="Comic Sans MS" panose="030F0702030302020204" pitchFamily="66" charset="0"/>
            </a:endParaRPr>
          </a:p>
          <a:p>
            <a:pPr marL="457200" indent="-457200" algn="l">
              <a:buFont typeface="Arial" charset="0"/>
              <a:buChar char="•"/>
            </a:pPr>
            <a:r>
              <a:rPr lang="en-GB" sz="2000" dirty="0" smtClean="0">
                <a:solidFill>
                  <a:schemeClr val="tx1"/>
                </a:solidFill>
                <a:latin typeface="Comic Sans MS" panose="030F0702030302020204" pitchFamily="66" charset="0"/>
              </a:rPr>
              <a:t>Encourage them to expand their answers, why do they think that? What gives them a clue?</a:t>
            </a:r>
          </a:p>
          <a:p>
            <a:pPr marL="457200" indent="-457200" algn="l">
              <a:buFont typeface="Arial" charset="0"/>
              <a:buChar char="•"/>
            </a:pPr>
            <a:r>
              <a:rPr lang="en-GB" sz="2000" dirty="0" smtClean="0">
                <a:solidFill>
                  <a:schemeClr val="tx1"/>
                </a:solidFill>
                <a:latin typeface="Comic Sans MS" panose="030F0702030302020204" pitchFamily="66" charset="0"/>
              </a:rPr>
              <a:t>Encourage children to use their phonics robot when sounding out their words as they read- they can do this aloud!</a:t>
            </a:r>
          </a:p>
          <a:p>
            <a:pPr marL="457200" indent="-457200" algn="l">
              <a:buFont typeface="Arial" charset="0"/>
              <a:buChar char="•"/>
            </a:pPr>
            <a:r>
              <a:rPr lang="en-GB" sz="2000" dirty="0" smtClean="0">
                <a:solidFill>
                  <a:schemeClr val="tx1"/>
                </a:solidFill>
                <a:latin typeface="Comic Sans MS" panose="030F0702030302020204" pitchFamily="66" charset="0"/>
              </a:rPr>
              <a:t>Talk about the illustrations in the book, discuss what they like/dislike about them.</a:t>
            </a:r>
            <a:endParaRPr lang="en-GB" sz="2000" dirty="0">
              <a:solidFill>
                <a:schemeClr val="tx1"/>
              </a:solidFill>
              <a:latin typeface="Comic Sans MS" panose="030F0702030302020204" pitchFamily="66" charset="0"/>
            </a:endParaRPr>
          </a:p>
        </p:txBody>
      </p:sp>
      <p:pic>
        <p:nvPicPr>
          <p:cNvPr id="4" name="Picture 3"/>
          <p:cNvPicPr>
            <a:picLocks noChangeAspect="1"/>
          </p:cNvPicPr>
          <p:nvPr/>
        </p:nvPicPr>
        <p:blipFill>
          <a:blip r:embed="rId2"/>
          <a:stretch>
            <a:fillRect/>
          </a:stretch>
        </p:blipFill>
        <p:spPr>
          <a:xfrm>
            <a:off x="6293016" y="109790"/>
            <a:ext cx="2106663" cy="1491233"/>
          </a:xfrm>
          <a:prstGeom prst="rect">
            <a:avLst/>
          </a:prstGeom>
        </p:spPr>
      </p:pic>
    </p:spTree>
    <p:extLst>
      <p:ext uri="{BB962C8B-B14F-4D97-AF65-F5344CB8AC3E}">
        <p14:creationId xmlns:p14="http://schemas.microsoft.com/office/powerpoint/2010/main" val="2055430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800" dirty="0" smtClean="0">
                <a:solidFill>
                  <a:schemeClr val="tx1"/>
                </a:solidFill>
                <a:latin typeface="Comic Sans MS" panose="030F0702030302020204" pitchFamily="66" charset="0"/>
              </a:rPr>
              <a:t>Phonics</a:t>
            </a:r>
            <a:endParaRPr lang="en-GB" sz="4800" dirty="0">
              <a:solidFill>
                <a:schemeClr val="tx1"/>
              </a:solidFill>
              <a:latin typeface="Comic Sans MS" panose="030F0702030302020204" pitchFamily="66" charset="0"/>
            </a:endParaRPr>
          </a:p>
        </p:txBody>
      </p:sp>
      <p:sp>
        <p:nvSpPr>
          <p:cNvPr id="3" name="Content Placeholder 2"/>
          <p:cNvSpPr>
            <a:spLocks noGrp="1"/>
          </p:cNvSpPr>
          <p:nvPr>
            <p:ph idx="1"/>
          </p:nvPr>
        </p:nvSpPr>
        <p:spPr>
          <a:xfrm>
            <a:off x="457200" y="1988840"/>
            <a:ext cx="8229600" cy="4525963"/>
          </a:xfrm>
        </p:spPr>
        <p:txBody>
          <a:bodyPr>
            <a:normAutofit fontScale="85000" lnSpcReduction="20000"/>
          </a:bodyPr>
          <a:lstStyle/>
          <a:p>
            <a:pPr marL="0" indent="0">
              <a:buNone/>
            </a:pPr>
            <a:r>
              <a:rPr lang="en-GB" sz="2400" dirty="0">
                <a:solidFill>
                  <a:schemeClr val="tx1"/>
                </a:solidFill>
                <a:latin typeface="Comic Sans MS" panose="030F0702030302020204" pitchFamily="66" charset="0"/>
              </a:rPr>
              <a:t>Phonics is taught daily in class 1  through interactive morning sessions. This half term we will recap on phase 3 sounds which were covered in </a:t>
            </a:r>
            <a:r>
              <a:rPr lang="en-GB" sz="2400" dirty="0" smtClean="0">
                <a:solidFill>
                  <a:schemeClr val="tx1"/>
                </a:solidFill>
                <a:latin typeface="Comic Sans MS" panose="030F0702030302020204" pitchFamily="66" charset="0"/>
              </a:rPr>
              <a:t>reception (such as </a:t>
            </a:r>
            <a:r>
              <a:rPr lang="en-GB" sz="2400" dirty="0" err="1" smtClean="0">
                <a:solidFill>
                  <a:schemeClr val="tx1"/>
                </a:solidFill>
                <a:latin typeface="Comic Sans MS" panose="030F0702030302020204" pitchFamily="66" charset="0"/>
              </a:rPr>
              <a:t>sh</a:t>
            </a:r>
            <a:r>
              <a:rPr lang="en-GB" sz="2400" dirty="0" smtClean="0">
                <a:solidFill>
                  <a:schemeClr val="tx1"/>
                </a:solidFill>
                <a:latin typeface="Comic Sans MS" panose="030F0702030302020204" pitchFamily="66" charset="0"/>
              </a:rPr>
              <a:t>, </a:t>
            </a:r>
            <a:r>
              <a:rPr lang="en-GB" sz="2400" dirty="0" err="1" smtClean="0">
                <a:solidFill>
                  <a:schemeClr val="tx1"/>
                </a:solidFill>
                <a:latin typeface="Comic Sans MS" panose="030F0702030302020204" pitchFamily="66" charset="0"/>
              </a:rPr>
              <a:t>ch</a:t>
            </a:r>
            <a:r>
              <a:rPr lang="en-GB" sz="2400" dirty="0" smtClean="0">
                <a:solidFill>
                  <a:schemeClr val="tx1"/>
                </a:solidFill>
                <a:latin typeface="Comic Sans MS" panose="030F0702030302020204" pitchFamily="66" charset="0"/>
              </a:rPr>
              <a:t>, </a:t>
            </a:r>
            <a:r>
              <a:rPr lang="en-GB" sz="2400" dirty="0" err="1" smtClean="0">
                <a:solidFill>
                  <a:schemeClr val="tx1"/>
                </a:solidFill>
                <a:latin typeface="Comic Sans MS" panose="030F0702030302020204" pitchFamily="66" charset="0"/>
              </a:rPr>
              <a:t>igh</a:t>
            </a:r>
            <a:r>
              <a:rPr lang="en-GB" sz="2400" dirty="0" smtClean="0">
                <a:solidFill>
                  <a:schemeClr val="tx1"/>
                </a:solidFill>
                <a:latin typeface="Comic Sans MS" panose="030F0702030302020204" pitchFamily="66" charset="0"/>
              </a:rPr>
              <a:t>) </a:t>
            </a:r>
            <a:r>
              <a:rPr lang="en-GB" sz="2400" dirty="0">
                <a:solidFill>
                  <a:schemeClr val="tx1"/>
                </a:solidFill>
                <a:latin typeface="Comic Sans MS" panose="030F0702030302020204" pitchFamily="66" charset="0"/>
              </a:rPr>
              <a:t>and introduce children to new phase 4 </a:t>
            </a:r>
            <a:r>
              <a:rPr lang="en-GB" sz="2400" dirty="0" smtClean="0">
                <a:solidFill>
                  <a:schemeClr val="tx1"/>
                </a:solidFill>
                <a:latin typeface="Comic Sans MS" panose="030F0702030302020204" pitchFamily="66" charset="0"/>
              </a:rPr>
              <a:t>sounds such as </a:t>
            </a:r>
            <a:r>
              <a:rPr lang="en-GB" sz="2400" dirty="0" err="1" smtClean="0">
                <a:solidFill>
                  <a:schemeClr val="tx1"/>
                </a:solidFill>
                <a:latin typeface="Comic Sans MS" panose="030F0702030302020204" pitchFamily="66" charset="0"/>
              </a:rPr>
              <a:t>st</a:t>
            </a:r>
            <a:r>
              <a:rPr lang="en-GB" sz="2400" dirty="0">
                <a:solidFill>
                  <a:schemeClr val="tx1"/>
                </a:solidFill>
                <a:latin typeface="Comic Sans MS" panose="030F0702030302020204" pitchFamily="66" charset="0"/>
              </a:rPr>
              <a:t> </a:t>
            </a:r>
            <a:r>
              <a:rPr lang="en-GB" sz="2400" dirty="0" smtClean="0">
                <a:solidFill>
                  <a:schemeClr val="tx1"/>
                </a:solidFill>
                <a:latin typeface="Comic Sans MS" panose="030F0702030302020204" pitchFamily="66" charset="0"/>
              </a:rPr>
              <a:t>(b-e-</a:t>
            </a:r>
            <a:r>
              <a:rPr lang="en-GB" sz="2400" dirty="0" err="1" smtClean="0">
                <a:solidFill>
                  <a:schemeClr val="tx1"/>
                </a:solidFill>
                <a:latin typeface="Comic Sans MS" panose="030F0702030302020204" pitchFamily="66" charset="0"/>
              </a:rPr>
              <a:t>st</a:t>
            </a:r>
            <a:r>
              <a:rPr lang="en-GB" sz="2400" dirty="0" smtClean="0">
                <a:solidFill>
                  <a:schemeClr val="tx1"/>
                </a:solidFill>
                <a:latin typeface="Comic Sans MS" panose="030F0702030302020204" pitchFamily="66" charset="0"/>
              </a:rPr>
              <a:t>)  and </a:t>
            </a:r>
            <a:r>
              <a:rPr lang="en-GB" sz="2400" dirty="0" err="1" smtClean="0">
                <a:solidFill>
                  <a:schemeClr val="tx1"/>
                </a:solidFill>
                <a:latin typeface="Comic Sans MS" panose="030F0702030302020204" pitchFamily="66" charset="0"/>
              </a:rPr>
              <a:t>cr</a:t>
            </a:r>
            <a:r>
              <a:rPr lang="en-GB" sz="2400" dirty="0" smtClean="0">
                <a:solidFill>
                  <a:schemeClr val="tx1"/>
                </a:solidFill>
                <a:latin typeface="Comic Sans MS" panose="030F0702030302020204" pitchFamily="66" charset="0"/>
              </a:rPr>
              <a:t> (</a:t>
            </a:r>
            <a:r>
              <a:rPr lang="en-GB" sz="2400" dirty="0" err="1" smtClean="0">
                <a:solidFill>
                  <a:schemeClr val="tx1"/>
                </a:solidFill>
                <a:latin typeface="Comic Sans MS" panose="030F0702030302020204" pitchFamily="66" charset="0"/>
              </a:rPr>
              <a:t>cr</a:t>
            </a:r>
            <a:r>
              <a:rPr lang="en-GB" sz="2400" dirty="0" smtClean="0">
                <a:solidFill>
                  <a:schemeClr val="tx1"/>
                </a:solidFill>
                <a:latin typeface="Comic Sans MS" panose="030F0702030302020204" pitchFamily="66" charset="0"/>
              </a:rPr>
              <a:t>-a-b). </a:t>
            </a:r>
          </a:p>
          <a:p>
            <a:pPr marL="0" indent="0">
              <a:buNone/>
            </a:pPr>
            <a:r>
              <a:rPr lang="en-GB" sz="2400" dirty="0" smtClean="0">
                <a:solidFill>
                  <a:schemeClr val="tx1"/>
                </a:solidFill>
                <a:latin typeface="Comic Sans MS" panose="030F0702030302020204" pitchFamily="66" charset="0"/>
              </a:rPr>
              <a:t>Children are encouraged to </a:t>
            </a:r>
            <a:r>
              <a:rPr lang="en-GB" sz="2400" dirty="0" smtClean="0">
                <a:solidFill>
                  <a:schemeClr val="tx1"/>
                </a:solidFill>
                <a:latin typeface="Comic Sans MS" panose="030F0702030302020204" pitchFamily="66" charset="0"/>
              </a:rPr>
              <a:t>robot and segment </a:t>
            </a:r>
            <a:r>
              <a:rPr lang="en-GB" sz="2400" dirty="0" smtClean="0">
                <a:solidFill>
                  <a:schemeClr val="tx1"/>
                </a:solidFill>
                <a:latin typeface="Comic Sans MS" panose="030F0702030302020204" pitchFamily="66" charset="0"/>
              </a:rPr>
              <a:t>their sounds (</a:t>
            </a:r>
            <a:r>
              <a:rPr lang="en-GB" sz="2400" dirty="0" smtClean="0">
                <a:solidFill>
                  <a:schemeClr val="tx1"/>
                </a:solidFill>
                <a:latin typeface="Comic Sans MS" panose="030F0702030302020204" pitchFamily="66" charset="0"/>
              </a:rPr>
              <a:t>example </a:t>
            </a:r>
            <a:r>
              <a:rPr lang="en-GB" sz="2400" dirty="0" err="1" smtClean="0">
                <a:solidFill>
                  <a:schemeClr val="tx1"/>
                </a:solidFill>
                <a:latin typeface="Comic Sans MS" panose="030F0702030302020204" pitchFamily="66" charset="0"/>
              </a:rPr>
              <a:t>sh</a:t>
            </a:r>
            <a:r>
              <a:rPr lang="en-GB" sz="2400" dirty="0" smtClean="0">
                <a:solidFill>
                  <a:schemeClr val="tx1"/>
                </a:solidFill>
                <a:latin typeface="Comic Sans MS" panose="030F0702030302020204" pitchFamily="66" charset="0"/>
              </a:rPr>
              <a:t>-</a:t>
            </a:r>
            <a:r>
              <a:rPr lang="en-GB" sz="2400" dirty="0" err="1" smtClean="0">
                <a:solidFill>
                  <a:schemeClr val="tx1"/>
                </a:solidFill>
                <a:latin typeface="Comic Sans MS" panose="030F0702030302020204" pitchFamily="66" charset="0"/>
              </a:rPr>
              <a:t>i</a:t>
            </a:r>
            <a:r>
              <a:rPr lang="en-GB" sz="2400" dirty="0" smtClean="0">
                <a:solidFill>
                  <a:schemeClr val="tx1"/>
                </a:solidFill>
                <a:latin typeface="Comic Sans MS" panose="030F0702030302020204" pitchFamily="66" charset="0"/>
              </a:rPr>
              <a:t>-p</a:t>
            </a:r>
            <a:r>
              <a:rPr lang="en-GB" sz="2400" dirty="0" smtClean="0">
                <a:solidFill>
                  <a:schemeClr val="tx1"/>
                </a:solidFill>
                <a:latin typeface="Comic Sans MS" panose="030F0702030302020204" pitchFamily="66" charset="0"/>
              </a:rPr>
              <a:t>). We then think about how we can use that word in a sentence and children talk to their partner/write it on their whiteboard. </a:t>
            </a:r>
          </a:p>
          <a:p>
            <a:pPr marL="0" indent="0">
              <a:buNone/>
            </a:pPr>
            <a:r>
              <a:rPr lang="en-GB" sz="2400" dirty="0" smtClean="0">
                <a:solidFill>
                  <a:schemeClr val="tx1"/>
                </a:solidFill>
                <a:latin typeface="Comic Sans MS" panose="030F0702030302020204" pitchFamily="66" charset="0"/>
              </a:rPr>
              <a:t>During phonics, children work on mini whiteboards on the carpet to keep the lesson interactive. Some websites we use during phonics include espresso and phonics play. </a:t>
            </a:r>
          </a:p>
          <a:p>
            <a:endParaRPr lang="en-GB" sz="2400" dirty="0">
              <a:latin typeface="Comic Sans MS" panose="030F0702030302020204" pitchFamily="66" charset="0"/>
            </a:endParaRPr>
          </a:p>
          <a:p>
            <a:pPr marL="0" indent="0">
              <a:buNone/>
            </a:pPr>
            <a:r>
              <a:rPr lang="en-GB" sz="2400" dirty="0" smtClean="0">
                <a:latin typeface="Comic Sans MS" panose="030F0702030302020204" pitchFamily="66" charset="0"/>
              </a:rPr>
              <a:t>                       </a:t>
            </a:r>
          </a:p>
          <a:p>
            <a:pPr marL="0" indent="0">
              <a:buNone/>
            </a:pPr>
            <a:r>
              <a:rPr lang="en-GB" sz="2400" dirty="0">
                <a:latin typeface="Comic Sans MS" panose="030F0702030302020204" pitchFamily="66" charset="0"/>
              </a:rPr>
              <a:t> </a:t>
            </a:r>
            <a:r>
              <a:rPr lang="en-GB" sz="2400" dirty="0" smtClean="0">
                <a:latin typeface="Comic Sans MS" panose="030F0702030302020204" pitchFamily="66" charset="0"/>
              </a:rPr>
              <a:t>                    </a:t>
            </a:r>
          </a:p>
          <a:p>
            <a:pPr marL="0" indent="0" algn="ctr">
              <a:buNone/>
            </a:pPr>
            <a:r>
              <a:rPr lang="en-GB" sz="2400" dirty="0" smtClean="0">
                <a:solidFill>
                  <a:schemeClr val="tx1"/>
                </a:solidFill>
                <a:latin typeface="Comic Sans MS" panose="030F0702030302020204" pitchFamily="66" charset="0"/>
              </a:rPr>
              <a:t>Any questions about phonics?              </a:t>
            </a:r>
            <a:endParaRPr lang="en-GB" dirty="0">
              <a:solidFill>
                <a:schemeClr val="tx1"/>
              </a:solidFill>
            </a:endParaRP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112" y="66510"/>
            <a:ext cx="3229729" cy="1768898"/>
          </a:xfrm>
          <a:prstGeom prst="rect">
            <a:avLst/>
          </a:prstGeom>
        </p:spPr>
      </p:pic>
    </p:spTree>
    <p:extLst>
      <p:ext uri="{BB962C8B-B14F-4D97-AF65-F5344CB8AC3E}">
        <p14:creationId xmlns:p14="http://schemas.microsoft.com/office/powerpoint/2010/main" val="2375241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6876256" y="285750"/>
            <a:ext cx="2074540" cy="2628900"/>
          </a:xfrm>
          <a:prstGeom prst="rect">
            <a:avLst/>
          </a:prstGeom>
        </p:spPr>
      </p:pic>
      <p:sp>
        <p:nvSpPr>
          <p:cNvPr id="2" name="Title 1"/>
          <p:cNvSpPr>
            <a:spLocks noGrp="1"/>
          </p:cNvSpPr>
          <p:nvPr>
            <p:ph type="title"/>
          </p:nvPr>
        </p:nvSpPr>
        <p:spPr/>
        <p:txBody>
          <a:bodyPr>
            <a:normAutofit/>
          </a:bodyPr>
          <a:lstStyle/>
          <a:p>
            <a:pPr algn="ctr"/>
            <a:r>
              <a:rPr lang="en-GB" sz="4800" dirty="0" smtClean="0">
                <a:solidFill>
                  <a:schemeClr val="tx1"/>
                </a:solidFill>
                <a:latin typeface="Comic Sans MS" panose="030F0702030302020204" pitchFamily="66" charset="0"/>
              </a:rPr>
              <a:t>English</a:t>
            </a:r>
            <a:endParaRPr lang="en-GB" sz="4800" dirty="0">
              <a:solidFill>
                <a:schemeClr val="tx1"/>
              </a:solidFill>
              <a:latin typeface="Comic Sans MS" panose="030F0702030302020204" pitchFamily="66" charset="0"/>
            </a:endParaRPr>
          </a:p>
        </p:txBody>
      </p:sp>
      <p:sp>
        <p:nvSpPr>
          <p:cNvPr id="3" name="Content Placeholder 2"/>
          <p:cNvSpPr>
            <a:spLocks noGrp="1"/>
          </p:cNvSpPr>
          <p:nvPr>
            <p:ph idx="1"/>
          </p:nvPr>
        </p:nvSpPr>
        <p:spPr>
          <a:xfrm>
            <a:off x="332712" y="1700808"/>
            <a:ext cx="6779096" cy="4222899"/>
          </a:xfrm>
        </p:spPr>
        <p:txBody>
          <a:bodyPr>
            <a:normAutofit fontScale="85000" lnSpcReduction="20000"/>
          </a:bodyPr>
          <a:lstStyle/>
          <a:p>
            <a:pPr marL="0" indent="0">
              <a:buNone/>
            </a:pPr>
            <a:r>
              <a:rPr lang="en-GB" sz="2400" dirty="0" smtClean="0">
                <a:solidFill>
                  <a:schemeClr val="tx1"/>
                </a:solidFill>
                <a:latin typeface="Comic Sans MS" panose="030F0702030302020204" pitchFamily="66" charset="0"/>
              </a:rPr>
              <a:t>Children are taught English each morning in Class 1. This half term we are looking at the text George’s Marvellous Medicine by Roald Dahl. During our English sessions we will be looking at; </a:t>
            </a:r>
          </a:p>
          <a:p>
            <a:r>
              <a:rPr lang="en-GB" sz="2400" dirty="0" smtClean="0">
                <a:solidFill>
                  <a:schemeClr val="tx1"/>
                </a:solidFill>
                <a:latin typeface="Comic Sans MS" panose="030F0702030302020204" pitchFamily="66" charset="0"/>
              </a:rPr>
              <a:t>Using capital letters, full stops and finger spaces in our sentences</a:t>
            </a:r>
          </a:p>
          <a:p>
            <a:r>
              <a:rPr lang="en-GB" sz="2400" dirty="0" smtClean="0">
                <a:solidFill>
                  <a:schemeClr val="tx1"/>
                </a:solidFill>
                <a:latin typeface="Comic Sans MS" panose="030F0702030302020204" pitchFamily="66" charset="0"/>
              </a:rPr>
              <a:t>Using adjectives and exciting vocabulary</a:t>
            </a:r>
          </a:p>
          <a:p>
            <a:r>
              <a:rPr lang="en-GB" sz="2400" dirty="0" smtClean="0">
                <a:solidFill>
                  <a:schemeClr val="tx1"/>
                </a:solidFill>
                <a:latin typeface="Comic Sans MS" panose="030F0702030302020204" pitchFamily="66" charset="0"/>
              </a:rPr>
              <a:t>Writing character and setting descriptions </a:t>
            </a:r>
          </a:p>
          <a:p>
            <a:r>
              <a:rPr lang="en-GB" sz="2400" dirty="0" smtClean="0">
                <a:solidFill>
                  <a:schemeClr val="tx1"/>
                </a:solidFill>
                <a:latin typeface="Comic Sans MS" panose="030F0702030302020204" pitchFamily="66" charset="0"/>
              </a:rPr>
              <a:t>Writing in first person e.g. diary entries as George</a:t>
            </a:r>
            <a:r>
              <a:rPr lang="en-GB" sz="2400" dirty="0" smtClean="0">
                <a:latin typeface="Comic Sans MS" panose="030F0702030302020204" pitchFamily="66" charset="0"/>
              </a:rPr>
              <a:t>. </a:t>
            </a:r>
          </a:p>
          <a:p>
            <a:endParaRPr lang="en-GB" sz="2400" dirty="0">
              <a:latin typeface="Comic Sans MS" panose="030F0702030302020204" pitchFamily="66" charset="0"/>
            </a:endParaRPr>
          </a:p>
          <a:p>
            <a:endParaRPr lang="en-GB" sz="2400" dirty="0" smtClean="0">
              <a:latin typeface="Comic Sans MS" panose="030F0702030302020204" pitchFamily="66" charset="0"/>
            </a:endParaRPr>
          </a:p>
          <a:p>
            <a:pPr marL="0" indent="0">
              <a:buNone/>
            </a:pPr>
            <a:r>
              <a:rPr lang="en-GB" sz="2400" dirty="0">
                <a:latin typeface="Comic Sans MS" panose="030F0702030302020204" pitchFamily="66" charset="0"/>
              </a:rPr>
              <a:t> </a:t>
            </a:r>
            <a:endParaRPr lang="en-GB" sz="2400" dirty="0" smtClean="0">
              <a:latin typeface="Comic Sans MS" panose="030F0702030302020204" pitchFamily="66" charset="0"/>
            </a:endParaRPr>
          </a:p>
        </p:txBody>
      </p:sp>
      <p:sp>
        <p:nvSpPr>
          <p:cNvPr id="6" name="TextBox 5"/>
          <p:cNvSpPr txBox="1"/>
          <p:nvPr/>
        </p:nvSpPr>
        <p:spPr>
          <a:xfrm>
            <a:off x="2411760" y="6022101"/>
            <a:ext cx="5256584" cy="400110"/>
          </a:xfrm>
          <a:prstGeom prst="rect">
            <a:avLst/>
          </a:prstGeom>
          <a:noFill/>
        </p:spPr>
        <p:txBody>
          <a:bodyPr wrap="square" rtlCol="0">
            <a:spAutoFit/>
          </a:bodyPr>
          <a:lstStyle/>
          <a:p>
            <a:r>
              <a:rPr lang="en-GB" sz="2000" dirty="0" smtClean="0">
                <a:latin typeface="Comic Sans MS" panose="030F0702030302020204" pitchFamily="66" charset="0"/>
              </a:rPr>
              <a:t>Any questions about English?</a:t>
            </a:r>
            <a:endParaRPr lang="en-GB" sz="2000" dirty="0">
              <a:latin typeface="Comic Sans MS" panose="030F0702030302020204" pitchFamily="66" charset="0"/>
            </a:endParaRPr>
          </a:p>
        </p:txBody>
      </p:sp>
      <p:sp>
        <p:nvSpPr>
          <p:cNvPr id="7" name="TextBox 6"/>
          <p:cNvSpPr txBox="1"/>
          <p:nvPr/>
        </p:nvSpPr>
        <p:spPr>
          <a:xfrm>
            <a:off x="457200" y="4725144"/>
            <a:ext cx="8229600" cy="707886"/>
          </a:xfrm>
          <a:prstGeom prst="rect">
            <a:avLst/>
          </a:prstGeom>
          <a:noFill/>
        </p:spPr>
        <p:txBody>
          <a:bodyPr wrap="square" rtlCol="0">
            <a:spAutoFit/>
          </a:bodyPr>
          <a:lstStyle/>
          <a:p>
            <a:r>
              <a:rPr lang="en-GB" sz="2000" dirty="0" smtClean="0">
                <a:latin typeface="Comic Sans MS" panose="030F0702030302020204" pitchFamily="66" charset="0"/>
              </a:rPr>
              <a:t>Our English lessons also include handwriting practise 3 times a week.  </a:t>
            </a:r>
            <a:endParaRPr lang="en-GB" sz="2000" dirty="0">
              <a:latin typeface="Comic Sans MS" panose="030F0702030302020204" pitchFamily="66" charset="0"/>
            </a:endParaRPr>
          </a:p>
        </p:txBody>
      </p:sp>
    </p:spTree>
    <p:extLst>
      <p:ext uri="{BB962C8B-B14F-4D97-AF65-F5344CB8AC3E}">
        <p14:creationId xmlns:p14="http://schemas.microsoft.com/office/powerpoint/2010/main" val="581306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chemeClr val="tx1"/>
                </a:solidFill>
                <a:latin typeface="Comic Sans MS" panose="030F0702030302020204" pitchFamily="66" charset="0"/>
              </a:rPr>
              <a:t>Maths</a:t>
            </a:r>
            <a:endParaRPr lang="en-GB" dirty="0">
              <a:solidFill>
                <a:schemeClr val="tx1"/>
              </a:solidFill>
              <a:latin typeface="Comic Sans MS" panose="030F0702030302020204" pitchFamily="66" charset="0"/>
            </a:endParaRPr>
          </a:p>
        </p:txBody>
      </p:sp>
      <p:sp>
        <p:nvSpPr>
          <p:cNvPr id="3" name="Content Placeholder 2"/>
          <p:cNvSpPr>
            <a:spLocks noGrp="1"/>
          </p:cNvSpPr>
          <p:nvPr>
            <p:ph idx="1"/>
          </p:nvPr>
        </p:nvSpPr>
        <p:spPr>
          <a:xfrm>
            <a:off x="409433" y="1417638"/>
            <a:ext cx="7762967" cy="4525963"/>
          </a:xfrm>
        </p:spPr>
        <p:txBody>
          <a:bodyPr>
            <a:normAutofit/>
          </a:bodyPr>
          <a:lstStyle/>
          <a:p>
            <a:pPr marL="0" indent="0">
              <a:buNone/>
            </a:pPr>
            <a:r>
              <a:rPr lang="en-GB" sz="2000" dirty="0" smtClean="0">
                <a:solidFill>
                  <a:schemeClr val="tx1"/>
                </a:solidFill>
                <a:latin typeface="Comic Sans MS" panose="030F0702030302020204" pitchFamily="66" charset="0"/>
              </a:rPr>
              <a:t>Like English, children have maths everyday in Class 1. </a:t>
            </a:r>
          </a:p>
          <a:p>
            <a:pPr marL="0" indent="0">
              <a:buNone/>
            </a:pPr>
            <a:r>
              <a:rPr lang="en-GB" sz="2000" dirty="0" smtClean="0">
                <a:solidFill>
                  <a:schemeClr val="tx1"/>
                </a:solidFill>
                <a:latin typeface="Comic Sans MS" panose="030F0702030302020204" pitchFamily="66" charset="0"/>
              </a:rPr>
              <a:t>This half term, children will become more familiar with using resources such as number lines, 100 squares and cubes during maths. </a:t>
            </a:r>
            <a:endParaRPr lang="en-GB" sz="2400" dirty="0">
              <a:solidFill>
                <a:schemeClr val="tx1"/>
              </a:solidFill>
              <a:latin typeface="Comic Sans MS" panose="030F0702030302020204" pitchFamily="66" charset="0"/>
            </a:endParaRPr>
          </a:p>
        </p:txBody>
      </p:sp>
      <p:sp>
        <p:nvSpPr>
          <p:cNvPr id="5" name="TextBox 4"/>
          <p:cNvSpPr txBox="1"/>
          <p:nvPr/>
        </p:nvSpPr>
        <p:spPr>
          <a:xfrm>
            <a:off x="409433" y="2921337"/>
            <a:ext cx="8229600" cy="3477875"/>
          </a:xfrm>
          <a:prstGeom prst="rect">
            <a:avLst/>
          </a:prstGeom>
          <a:noFill/>
        </p:spPr>
        <p:txBody>
          <a:bodyPr wrap="square" rtlCol="0">
            <a:spAutoFit/>
          </a:bodyPr>
          <a:lstStyle/>
          <a:p>
            <a:r>
              <a:rPr lang="en-GB" sz="2000" dirty="0" smtClean="0">
                <a:latin typeface="Comic Sans MS" panose="030F0702030302020204" pitchFamily="66" charset="0"/>
              </a:rPr>
              <a:t>Some of the things we will be looking at in maths will include; writing addition and subtraction number sentences, 1 more and 1 less than a given number, number ordering and bonds to 10</a:t>
            </a:r>
            <a:r>
              <a:rPr lang="en-GB" sz="2000" dirty="0" smtClean="0">
                <a:latin typeface="Comic Sans MS" panose="030F0702030302020204" pitchFamily="66" charset="0"/>
              </a:rPr>
              <a:t>.</a:t>
            </a:r>
          </a:p>
          <a:p>
            <a:endParaRPr lang="en-GB" sz="2000" dirty="0">
              <a:latin typeface="Comic Sans MS" panose="030F0702030302020204" pitchFamily="66" charset="0"/>
            </a:endParaRPr>
          </a:p>
          <a:p>
            <a:r>
              <a:rPr lang="en-GB" sz="2000" dirty="0" smtClean="0">
                <a:latin typeface="Comic Sans MS" panose="030F0702030302020204" pitchFamily="66" charset="0"/>
              </a:rPr>
              <a:t>To support your child with maths at home you could; </a:t>
            </a:r>
          </a:p>
          <a:p>
            <a:pPr marL="342900" indent="-342900">
              <a:buFont typeface="Arial" panose="020B0604020202020204" pitchFamily="34" charset="0"/>
              <a:buChar char="•"/>
            </a:pPr>
            <a:r>
              <a:rPr lang="en-GB" sz="2000" dirty="0" smtClean="0">
                <a:latin typeface="Comic Sans MS" panose="030F0702030302020204" pitchFamily="66" charset="0"/>
              </a:rPr>
              <a:t>Discuss where you see numbers around the house/what do they mean?</a:t>
            </a:r>
          </a:p>
          <a:p>
            <a:pPr marL="342900" indent="-342900">
              <a:buFont typeface="Arial" panose="020B0604020202020204" pitchFamily="34" charset="0"/>
              <a:buChar char="•"/>
            </a:pPr>
            <a:r>
              <a:rPr lang="en-GB" sz="2000" dirty="0" smtClean="0">
                <a:latin typeface="Comic Sans MS" panose="030F0702030302020204" pitchFamily="66" charset="0"/>
              </a:rPr>
              <a:t>Count </a:t>
            </a:r>
            <a:r>
              <a:rPr lang="en-GB" sz="2000" dirty="0" smtClean="0">
                <a:latin typeface="Comic Sans MS" panose="030F0702030302020204" pitchFamily="66" charset="0"/>
              </a:rPr>
              <a:t>cooking ingredients or other household items, practise 1 more and 1 less</a:t>
            </a:r>
          </a:p>
          <a:p>
            <a:pPr marL="342900" indent="-342900">
              <a:buFont typeface="Arial" panose="020B0604020202020204" pitchFamily="34" charset="0"/>
              <a:buChar char="•"/>
            </a:pPr>
            <a:r>
              <a:rPr lang="en-GB" sz="2000" dirty="0" smtClean="0">
                <a:latin typeface="Comic Sans MS" panose="030F0702030302020204" pitchFamily="66" charset="0"/>
              </a:rPr>
              <a:t>Count the rooms in your house, how many cars can you see outside etc…  </a:t>
            </a:r>
            <a:endParaRPr lang="en-GB" sz="2400" dirty="0">
              <a:latin typeface="Comic Sans MS" panose="030F0702030302020204" pitchFamily="66" charset="0"/>
            </a:endParaRPr>
          </a:p>
        </p:txBody>
      </p:sp>
      <p:sp>
        <p:nvSpPr>
          <p:cNvPr id="6" name="TextBox 5"/>
          <p:cNvSpPr txBox="1"/>
          <p:nvPr/>
        </p:nvSpPr>
        <p:spPr>
          <a:xfrm>
            <a:off x="2843808" y="6325032"/>
            <a:ext cx="6552728" cy="400110"/>
          </a:xfrm>
          <a:prstGeom prst="rect">
            <a:avLst/>
          </a:prstGeom>
          <a:noFill/>
        </p:spPr>
        <p:txBody>
          <a:bodyPr wrap="square" rtlCol="0">
            <a:spAutoFit/>
          </a:bodyPr>
          <a:lstStyle/>
          <a:p>
            <a:r>
              <a:rPr lang="en-GB" sz="2000" dirty="0" smtClean="0">
                <a:latin typeface="Comic Sans MS" panose="030F0702030302020204" pitchFamily="66" charset="0"/>
              </a:rPr>
              <a:t>Any questions about Maths? </a:t>
            </a:r>
            <a:endParaRPr lang="en-GB" sz="2000" dirty="0">
              <a:latin typeface="Comic Sans MS" panose="030F0702030302020204" pitchFamily="66" charset="0"/>
            </a:endParaRPr>
          </a:p>
        </p:txBody>
      </p:sp>
      <p:pic>
        <p:nvPicPr>
          <p:cNvPr id="8" name="Picture 7"/>
          <p:cNvPicPr>
            <a:picLocks noChangeAspect="1"/>
          </p:cNvPicPr>
          <p:nvPr/>
        </p:nvPicPr>
        <p:blipFill>
          <a:blip r:embed="rId2"/>
          <a:stretch>
            <a:fillRect/>
          </a:stretch>
        </p:blipFill>
        <p:spPr>
          <a:xfrm>
            <a:off x="6654960" y="152363"/>
            <a:ext cx="2271876" cy="1316918"/>
          </a:xfrm>
          <a:prstGeom prst="rect">
            <a:avLst/>
          </a:prstGeom>
        </p:spPr>
      </p:pic>
    </p:spTree>
    <p:extLst>
      <p:ext uri="{BB962C8B-B14F-4D97-AF65-F5344CB8AC3E}">
        <p14:creationId xmlns:p14="http://schemas.microsoft.com/office/powerpoint/2010/main" val="836017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smtClean="0">
                <a:solidFill>
                  <a:schemeClr val="tx1"/>
                </a:solidFill>
                <a:latin typeface="Comic Sans MS" panose="030F0702030302020204" pitchFamily="66" charset="0"/>
              </a:rPr>
              <a:t>Further information about Class 1 </a:t>
            </a:r>
            <a:endParaRPr lang="en-GB" sz="4000" dirty="0">
              <a:solidFill>
                <a:schemeClr val="tx1"/>
              </a:solidFill>
              <a:latin typeface="Comic Sans MS" panose="030F0702030302020204" pitchFamily="66" charset="0"/>
            </a:endParaRPr>
          </a:p>
        </p:txBody>
      </p:sp>
      <p:sp>
        <p:nvSpPr>
          <p:cNvPr id="3" name="Content Placeholder 2"/>
          <p:cNvSpPr>
            <a:spLocks noGrp="1"/>
          </p:cNvSpPr>
          <p:nvPr>
            <p:ph idx="1"/>
          </p:nvPr>
        </p:nvSpPr>
        <p:spPr/>
        <p:txBody>
          <a:bodyPr>
            <a:normAutofit fontScale="92500"/>
          </a:bodyPr>
          <a:lstStyle/>
          <a:p>
            <a:r>
              <a:rPr lang="en-GB" sz="2400" dirty="0" smtClean="0">
                <a:solidFill>
                  <a:schemeClr val="tx1"/>
                </a:solidFill>
                <a:latin typeface="Comic Sans MS" panose="030F0702030302020204" pitchFamily="66" charset="0"/>
              </a:rPr>
              <a:t>In June all children will sit the Phonics Screening </a:t>
            </a:r>
            <a:r>
              <a:rPr lang="en-GB" sz="2400" dirty="0">
                <a:solidFill>
                  <a:schemeClr val="tx1"/>
                </a:solidFill>
                <a:latin typeface="Comic Sans MS" panose="030F0702030302020204" pitchFamily="66" charset="0"/>
              </a:rPr>
              <a:t>C</a:t>
            </a:r>
            <a:r>
              <a:rPr lang="en-GB" sz="2400" dirty="0" smtClean="0">
                <a:solidFill>
                  <a:schemeClr val="tx1"/>
                </a:solidFill>
                <a:latin typeface="Comic Sans MS" panose="030F0702030302020204" pitchFamily="66" charset="0"/>
              </a:rPr>
              <a:t>heck- more information about this will be given nearer the time. </a:t>
            </a:r>
          </a:p>
          <a:p>
            <a:r>
              <a:rPr lang="en-GB" sz="2400" dirty="0" smtClean="0">
                <a:solidFill>
                  <a:schemeClr val="tx1"/>
                </a:solidFill>
                <a:latin typeface="Comic Sans MS" panose="030F0702030302020204" pitchFamily="66" charset="0"/>
              </a:rPr>
              <a:t>Guided </a:t>
            </a:r>
            <a:r>
              <a:rPr lang="en-GB" sz="2400" dirty="0" smtClean="0">
                <a:solidFill>
                  <a:schemeClr val="tx1"/>
                </a:solidFill>
                <a:latin typeface="Comic Sans MS" panose="030F0702030302020204" pitchFamily="66" charset="0"/>
              </a:rPr>
              <a:t>reading will begin after Christmas. </a:t>
            </a:r>
          </a:p>
          <a:p>
            <a:r>
              <a:rPr lang="en-GB" sz="2400" dirty="0" smtClean="0">
                <a:solidFill>
                  <a:schemeClr val="tx1"/>
                </a:solidFill>
                <a:latin typeface="Comic Sans MS" panose="030F0702030302020204" pitchFamily="66" charset="0"/>
              </a:rPr>
              <a:t>Children will start getting spellings after Christmas.</a:t>
            </a:r>
          </a:p>
          <a:p>
            <a:r>
              <a:rPr lang="en-GB" sz="2400" dirty="0" smtClean="0">
                <a:solidFill>
                  <a:schemeClr val="tx1"/>
                </a:solidFill>
                <a:latin typeface="Comic Sans MS" panose="030F0702030302020204" pitchFamily="66" charset="0"/>
              </a:rPr>
              <a:t>PE is on Wednesdays, please bring in PE kits on a Monday and children will be given them to take home on Fridays. Please label all clothing </a:t>
            </a:r>
            <a:r>
              <a:rPr lang="en-GB" sz="2400" dirty="0" smtClean="0">
                <a:solidFill>
                  <a:schemeClr val="tx1"/>
                </a:solidFill>
                <a:latin typeface="Comic Sans MS" panose="030F0702030302020204" pitchFamily="66" charset="0"/>
              </a:rPr>
              <a:t>items and water bottles</a:t>
            </a:r>
            <a:r>
              <a:rPr lang="en-GB" sz="2400" dirty="0" smtClean="0">
                <a:solidFill>
                  <a:schemeClr val="tx1"/>
                </a:solidFill>
                <a:latin typeface="Comic Sans MS" panose="030F0702030302020204" pitchFamily="66" charset="0"/>
              </a:rPr>
              <a:t>!</a:t>
            </a:r>
            <a:endParaRPr lang="en-GB" sz="2400" dirty="0" smtClean="0">
              <a:solidFill>
                <a:schemeClr val="tx1"/>
              </a:solidFill>
              <a:latin typeface="Comic Sans MS" panose="030F0702030302020204" pitchFamily="66" charset="0"/>
            </a:endParaRPr>
          </a:p>
          <a:p>
            <a:endParaRPr lang="en-GB" sz="2400" dirty="0" smtClean="0">
              <a:latin typeface="Comic Sans MS" panose="030F0702030302020204" pitchFamily="66" charset="0"/>
            </a:endParaRPr>
          </a:p>
          <a:p>
            <a:pPr marL="0" indent="0">
              <a:buNone/>
            </a:pPr>
            <a:endParaRPr lang="en-GB" sz="2000" dirty="0">
              <a:latin typeface="Comic Sans MS" panose="030F0702030302020204" pitchFamily="66" charset="0"/>
            </a:endParaRPr>
          </a:p>
        </p:txBody>
      </p:sp>
      <p:sp>
        <p:nvSpPr>
          <p:cNvPr id="5" name="TextBox 4"/>
          <p:cNvSpPr txBox="1"/>
          <p:nvPr/>
        </p:nvSpPr>
        <p:spPr>
          <a:xfrm>
            <a:off x="2771800" y="6041363"/>
            <a:ext cx="3528392" cy="400110"/>
          </a:xfrm>
          <a:prstGeom prst="rect">
            <a:avLst/>
          </a:prstGeom>
          <a:noFill/>
        </p:spPr>
        <p:txBody>
          <a:bodyPr wrap="square" rtlCol="0">
            <a:spAutoFit/>
          </a:bodyPr>
          <a:lstStyle/>
          <a:p>
            <a:r>
              <a:rPr lang="en-GB" sz="2000" dirty="0" smtClean="0">
                <a:latin typeface="Comic Sans MS" panose="030F0702030302020204" pitchFamily="66" charset="0"/>
              </a:rPr>
              <a:t>Any further questions?</a:t>
            </a:r>
            <a:endParaRPr lang="en-GB" sz="2000" dirty="0">
              <a:latin typeface="Comic Sans MS" panose="030F0702030302020204" pitchFamily="66" charset="0"/>
            </a:endParaRPr>
          </a:p>
        </p:txBody>
      </p:sp>
    </p:spTree>
    <p:extLst>
      <p:ext uri="{BB962C8B-B14F-4D97-AF65-F5344CB8AC3E}">
        <p14:creationId xmlns:p14="http://schemas.microsoft.com/office/powerpoint/2010/main" val="1652549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187</TotalTime>
  <Words>691</Words>
  <Application>Microsoft Office PowerPoint</Application>
  <PresentationFormat>On-screen Show (4:3)</PresentationFormat>
  <Paragraphs>71</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Comic Sans MS</vt:lpstr>
      <vt:lpstr>Trebuchet MS</vt:lpstr>
      <vt:lpstr>Wingdings 3</vt:lpstr>
      <vt:lpstr>Facet</vt:lpstr>
      <vt:lpstr>Welcome to Class 1</vt:lpstr>
      <vt:lpstr>Overview</vt:lpstr>
      <vt:lpstr>Transition to KS1</vt:lpstr>
      <vt:lpstr>A typical day in Class 1</vt:lpstr>
      <vt:lpstr>Reading</vt:lpstr>
      <vt:lpstr>Phonics</vt:lpstr>
      <vt:lpstr>English</vt:lpstr>
      <vt:lpstr>Maths</vt:lpstr>
      <vt:lpstr>Further information about Class 1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Class 1</dc:title>
  <dc:creator>User</dc:creator>
  <cp:lastModifiedBy>Tamara St Lewis</cp:lastModifiedBy>
  <cp:revision>19</cp:revision>
  <cp:lastPrinted>2016-09-21T13:46:14Z</cp:lastPrinted>
  <dcterms:created xsi:type="dcterms:W3CDTF">2016-09-18T15:31:47Z</dcterms:created>
  <dcterms:modified xsi:type="dcterms:W3CDTF">2016-09-21T14:00:05Z</dcterms:modified>
</cp:coreProperties>
</file>