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0160000" cy="152908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2394"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2502454"/>
            <a:ext cx="7620000" cy="5323464"/>
          </a:xfrm>
        </p:spPr>
        <p:txBody>
          <a:bodyPr anchor="b"/>
          <a:lstStyle>
            <a:lvl1pPr algn="ctr">
              <a:defRPr sz="4999"/>
            </a:lvl1pPr>
          </a:lstStyle>
          <a:p>
            <a:r>
              <a:rPr lang="en-US" smtClean="0"/>
              <a:t>Click to edit Master title style</a:t>
            </a:r>
            <a:endParaRPr lang="en-GB"/>
          </a:p>
        </p:txBody>
      </p:sp>
      <p:sp>
        <p:nvSpPr>
          <p:cNvPr id="3" name="Subtitle 2"/>
          <p:cNvSpPr>
            <a:spLocks noGrp="1"/>
          </p:cNvSpPr>
          <p:nvPr>
            <p:ph type="subTitle" idx="1"/>
          </p:nvPr>
        </p:nvSpPr>
        <p:spPr>
          <a:xfrm>
            <a:off x="1270000" y="8031211"/>
            <a:ext cx="7620000" cy="3691736"/>
          </a:xfrm>
        </p:spPr>
        <p:txBody>
          <a:bodyPr/>
          <a:lstStyle>
            <a:lvl1pPr marL="0" indent="0" algn="ctr">
              <a:buNone/>
              <a:defRPr sz="2000"/>
            </a:lvl1pPr>
            <a:lvl2pPr marL="380936" indent="0" algn="ctr">
              <a:buNone/>
              <a:defRPr sz="1667"/>
            </a:lvl2pPr>
            <a:lvl3pPr marL="761872" indent="0" algn="ctr">
              <a:buNone/>
              <a:defRPr sz="1500"/>
            </a:lvl3pPr>
            <a:lvl4pPr marL="1142807" indent="0" algn="ctr">
              <a:buNone/>
              <a:defRPr sz="1333"/>
            </a:lvl4pPr>
            <a:lvl5pPr marL="1523743" indent="0" algn="ctr">
              <a:buNone/>
              <a:defRPr sz="1333"/>
            </a:lvl5pPr>
            <a:lvl6pPr marL="1904680" indent="0" algn="ctr">
              <a:buNone/>
              <a:defRPr sz="1333"/>
            </a:lvl6pPr>
            <a:lvl7pPr marL="2285616" indent="0" algn="ctr">
              <a:buNone/>
              <a:defRPr sz="1333"/>
            </a:lvl7pPr>
            <a:lvl8pPr marL="2666551" indent="0" algn="ctr">
              <a:buNone/>
              <a:defRPr sz="1333"/>
            </a:lvl8pPr>
            <a:lvl9pPr marL="3047487" indent="0" algn="ctr">
              <a:buNone/>
              <a:defRPr sz="13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51F5-2704-49A6-8FEF-D769230EA24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1078440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51F5-2704-49A6-8FEF-D769230EA24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216554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814094"/>
            <a:ext cx="2190750" cy="1295824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98500" y="814094"/>
            <a:ext cx="6445250" cy="129582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51F5-2704-49A6-8FEF-D769230EA24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36260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51F5-2704-49A6-8FEF-D769230EA24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229011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3812088"/>
            <a:ext cx="8763000" cy="6360547"/>
          </a:xfrm>
        </p:spPr>
        <p:txBody>
          <a:bodyPr anchor="b"/>
          <a:lstStyle>
            <a:lvl1pPr>
              <a:defRPr sz="4999"/>
            </a:lvl1pPr>
          </a:lstStyle>
          <a:p>
            <a:r>
              <a:rPr lang="en-US" smtClean="0"/>
              <a:t>Click to edit Master title style</a:t>
            </a:r>
            <a:endParaRPr lang="en-GB"/>
          </a:p>
        </p:txBody>
      </p:sp>
      <p:sp>
        <p:nvSpPr>
          <p:cNvPr id="3" name="Text Placeholder 2"/>
          <p:cNvSpPr>
            <a:spLocks noGrp="1"/>
          </p:cNvSpPr>
          <p:nvPr>
            <p:ph type="body" idx="1"/>
          </p:nvPr>
        </p:nvSpPr>
        <p:spPr>
          <a:xfrm>
            <a:off x="693208" y="10232808"/>
            <a:ext cx="8763000" cy="3344861"/>
          </a:xfrm>
        </p:spPr>
        <p:txBody>
          <a:bodyPr/>
          <a:lstStyle>
            <a:lvl1pPr marL="0" indent="0">
              <a:buNone/>
              <a:defRPr sz="2000">
                <a:solidFill>
                  <a:schemeClr val="tx1">
                    <a:tint val="75000"/>
                  </a:schemeClr>
                </a:solidFill>
              </a:defRPr>
            </a:lvl1pPr>
            <a:lvl2pPr marL="380936" indent="0">
              <a:buNone/>
              <a:defRPr sz="1667">
                <a:solidFill>
                  <a:schemeClr val="tx1">
                    <a:tint val="75000"/>
                  </a:schemeClr>
                </a:solidFill>
              </a:defRPr>
            </a:lvl2pPr>
            <a:lvl3pPr marL="761872" indent="0">
              <a:buNone/>
              <a:defRPr sz="1500">
                <a:solidFill>
                  <a:schemeClr val="tx1">
                    <a:tint val="75000"/>
                  </a:schemeClr>
                </a:solidFill>
              </a:defRPr>
            </a:lvl3pPr>
            <a:lvl4pPr marL="1142807" indent="0">
              <a:buNone/>
              <a:defRPr sz="1333">
                <a:solidFill>
                  <a:schemeClr val="tx1">
                    <a:tint val="75000"/>
                  </a:schemeClr>
                </a:solidFill>
              </a:defRPr>
            </a:lvl4pPr>
            <a:lvl5pPr marL="1523743" indent="0">
              <a:buNone/>
              <a:defRPr sz="1333">
                <a:solidFill>
                  <a:schemeClr val="tx1">
                    <a:tint val="75000"/>
                  </a:schemeClr>
                </a:solidFill>
              </a:defRPr>
            </a:lvl5pPr>
            <a:lvl6pPr marL="1904680" indent="0">
              <a:buNone/>
              <a:defRPr sz="1333">
                <a:solidFill>
                  <a:schemeClr val="tx1">
                    <a:tint val="75000"/>
                  </a:schemeClr>
                </a:solidFill>
              </a:defRPr>
            </a:lvl6pPr>
            <a:lvl7pPr marL="2285616" indent="0">
              <a:buNone/>
              <a:defRPr sz="1333">
                <a:solidFill>
                  <a:schemeClr val="tx1">
                    <a:tint val="75000"/>
                  </a:schemeClr>
                </a:solidFill>
              </a:defRPr>
            </a:lvl7pPr>
            <a:lvl8pPr marL="2666551" indent="0">
              <a:buNone/>
              <a:defRPr sz="1333">
                <a:solidFill>
                  <a:schemeClr val="tx1">
                    <a:tint val="75000"/>
                  </a:schemeClr>
                </a:solidFill>
              </a:defRPr>
            </a:lvl8pPr>
            <a:lvl9pPr marL="3047487"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51F5-2704-49A6-8FEF-D769230EA24D}" type="datetimeFigureOut">
              <a:rPr lang="en-GB" smtClean="0"/>
              <a:t>22/09/2016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261078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0" y="4070468"/>
            <a:ext cx="4318000" cy="970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3500" y="4070468"/>
            <a:ext cx="4318000" cy="970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51F5-2704-49A6-8FEF-D769230EA24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32390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814098"/>
            <a:ext cx="8763000" cy="295551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99824" y="3748375"/>
            <a:ext cx="4298156" cy="1837019"/>
          </a:xfrm>
        </p:spPr>
        <p:txBody>
          <a:bodyPr anchor="b"/>
          <a:lstStyle>
            <a:lvl1pPr marL="0" indent="0">
              <a:buNone/>
              <a:defRPr sz="2000" b="1"/>
            </a:lvl1pPr>
            <a:lvl2pPr marL="380936" indent="0">
              <a:buNone/>
              <a:defRPr sz="1667" b="1"/>
            </a:lvl2pPr>
            <a:lvl3pPr marL="761872" indent="0">
              <a:buNone/>
              <a:defRPr sz="1500" b="1"/>
            </a:lvl3pPr>
            <a:lvl4pPr marL="1142807" indent="0">
              <a:buNone/>
              <a:defRPr sz="1333" b="1"/>
            </a:lvl4pPr>
            <a:lvl5pPr marL="1523743" indent="0">
              <a:buNone/>
              <a:defRPr sz="1333" b="1"/>
            </a:lvl5pPr>
            <a:lvl6pPr marL="1904680" indent="0">
              <a:buNone/>
              <a:defRPr sz="1333" b="1"/>
            </a:lvl6pPr>
            <a:lvl7pPr marL="2285616" indent="0">
              <a:buNone/>
              <a:defRPr sz="1333" b="1"/>
            </a:lvl7pPr>
            <a:lvl8pPr marL="2666551" indent="0">
              <a:buNone/>
              <a:defRPr sz="1333" b="1"/>
            </a:lvl8pPr>
            <a:lvl9pPr marL="3047487"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5585393"/>
            <a:ext cx="4298156" cy="82152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43502" y="3748375"/>
            <a:ext cx="4319323" cy="1837019"/>
          </a:xfrm>
        </p:spPr>
        <p:txBody>
          <a:bodyPr anchor="b"/>
          <a:lstStyle>
            <a:lvl1pPr marL="0" indent="0">
              <a:buNone/>
              <a:defRPr sz="2000" b="1"/>
            </a:lvl1pPr>
            <a:lvl2pPr marL="380936" indent="0">
              <a:buNone/>
              <a:defRPr sz="1667" b="1"/>
            </a:lvl2pPr>
            <a:lvl3pPr marL="761872" indent="0">
              <a:buNone/>
              <a:defRPr sz="1500" b="1"/>
            </a:lvl3pPr>
            <a:lvl4pPr marL="1142807" indent="0">
              <a:buNone/>
              <a:defRPr sz="1333" b="1"/>
            </a:lvl4pPr>
            <a:lvl5pPr marL="1523743" indent="0">
              <a:buNone/>
              <a:defRPr sz="1333" b="1"/>
            </a:lvl5pPr>
            <a:lvl6pPr marL="1904680" indent="0">
              <a:buNone/>
              <a:defRPr sz="1333" b="1"/>
            </a:lvl6pPr>
            <a:lvl7pPr marL="2285616" indent="0">
              <a:buNone/>
              <a:defRPr sz="1333" b="1"/>
            </a:lvl7pPr>
            <a:lvl8pPr marL="2666551" indent="0">
              <a:buNone/>
              <a:defRPr sz="1333" b="1"/>
            </a:lvl8pPr>
            <a:lvl9pPr marL="3047487"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2" y="5585393"/>
            <a:ext cx="4319323" cy="82152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51F5-2704-49A6-8FEF-D769230EA24D}" type="datetimeFigureOut">
              <a:rPr lang="en-GB" smtClean="0"/>
              <a:t>22/09/2016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319190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51F5-2704-49A6-8FEF-D769230EA24D}" type="datetimeFigureOut">
              <a:rPr lang="en-GB" smtClean="0"/>
              <a:t>22/09/2016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131209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51F5-2704-49A6-8FEF-D769230EA24D}" type="datetimeFigureOut">
              <a:rPr lang="en-GB" smtClean="0"/>
              <a:t>22/09/2016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263974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1019391"/>
            <a:ext cx="3276864" cy="3567853"/>
          </a:xfrm>
        </p:spPr>
        <p:txBody>
          <a:bodyPr anchor="b"/>
          <a:lstStyle>
            <a:lvl1pPr>
              <a:defRPr sz="2667"/>
            </a:lvl1pPr>
          </a:lstStyle>
          <a:p>
            <a:r>
              <a:rPr lang="en-US" smtClean="0"/>
              <a:t>Click to edit Master title style</a:t>
            </a:r>
            <a:endParaRPr lang="en-GB"/>
          </a:p>
        </p:txBody>
      </p:sp>
      <p:sp>
        <p:nvSpPr>
          <p:cNvPr id="3" name="Content Placeholder 2"/>
          <p:cNvSpPr>
            <a:spLocks noGrp="1"/>
          </p:cNvSpPr>
          <p:nvPr>
            <p:ph idx="1"/>
          </p:nvPr>
        </p:nvSpPr>
        <p:spPr>
          <a:xfrm>
            <a:off x="4319323" y="2201597"/>
            <a:ext cx="5143500" cy="10866379"/>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99824" y="4587240"/>
            <a:ext cx="3276864" cy="8498430"/>
          </a:xfrm>
        </p:spPr>
        <p:txBody>
          <a:bodyPr/>
          <a:lstStyle>
            <a:lvl1pPr marL="0" indent="0">
              <a:buNone/>
              <a:defRPr sz="1333"/>
            </a:lvl1pPr>
            <a:lvl2pPr marL="380936" indent="0">
              <a:buNone/>
              <a:defRPr sz="1167"/>
            </a:lvl2pPr>
            <a:lvl3pPr marL="761872" indent="0">
              <a:buNone/>
              <a:defRPr sz="1000"/>
            </a:lvl3pPr>
            <a:lvl4pPr marL="1142807" indent="0">
              <a:buNone/>
              <a:defRPr sz="833"/>
            </a:lvl4pPr>
            <a:lvl5pPr marL="1523743" indent="0">
              <a:buNone/>
              <a:defRPr sz="833"/>
            </a:lvl5pPr>
            <a:lvl6pPr marL="1904680" indent="0">
              <a:buNone/>
              <a:defRPr sz="833"/>
            </a:lvl6pPr>
            <a:lvl7pPr marL="2285616" indent="0">
              <a:buNone/>
              <a:defRPr sz="833"/>
            </a:lvl7pPr>
            <a:lvl8pPr marL="2666551" indent="0">
              <a:buNone/>
              <a:defRPr sz="833"/>
            </a:lvl8pPr>
            <a:lvl9pPr marL="3047487"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51F5-2704-49A6-8FEF-D769230EA24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42742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1019391"/>
            <a:ext cx="3276864" cy="3567853"/>
          </a:xfrm>
        </p:spPr>
        <p:txBody>
          <a:bodyPr anchor="b"/>
          <a:lstStyle>
            <a:lvl1pPr>
              <a:defRPr sz="2667"/>
            </a:lvl1pPr>
          </a:lstStyle>
          <a:p>
            <a:r>
              <a:rPr lang="en-US" smtClean="0"/>
              <a:t>Click to edit Master title style</a:t>
            </a:r>
            <a:endParaRPr lang="en-GB"/>
          </a:p>
        </p:txBody>
      </p:sp>
      <p:sp>
        <p:nvSpPr>
          <p:cNvPr id="3" name="Picture Placeholder 2"/>
          <p:cNvSpPr>
            <a:spLocks noGrp="1"/>
          </p:cNvSpPr>
          <p:nvPr>
            <p:ph type="pic" idx="1"/>
          </p:nvPr>
        </p:nvSpPr>
        <p:spPr>
          <a:xfrm>
            <a:off x="4319323" y="2201597"/>
            <a:ext cx="5143500" cy="10866379"/>
          </a:xfrm>
        </p:spPr>
        <p:txBody>
          <a:bodyPr/>
          <a:lstStyle>
            <a:lvl1pPr marL="0" indent="0">
              <a:buNone/>
              <a:defRPr sz="2667"/>
            </a:lvl1pPr>
            <a:lvl2pPr marL="380936" indent="0">
              <a:buNone/>
              <a:defRPr sz="2333"/>
            </a:lvl2pPr>
            <a:lvl3pPr marL="761872" indent="0">
              <a:buNone/>
              <a:defRPr sz="2000"/>
            </a:lvl3pPr>
            <a:lvl4pPr marL="1142807" indent="0">
              <a:buNone/>
              <a:defRPr sz="1667"/>
            </a:lvl4pPr>
            <a:lvl5pPr marL="1523743" indent="0">
              <a:buNone/>
              <a:defRPr sz="1667"/>
            </a:lvl5pPr>
            <a:lvl6pPr marL="1904680" indent="0">
              <a:buNone/>
              <a:defRPr sz="1667"/>
            </a:lvl6pPr>
            <a:lvl7pPr marL="2285616" indent="0">
              <a:buNone/>
              <a:defRPr sz="1667"/>
            </a:lvl7pPr>
            <a:lvl8pPr marL="2666551" indent="0">
              <a:buNone/>
              <a:defRPr sz="1667"/>
            </a:lvl8pPr>
            <a:lvl9pPr marL="3047487" indent="0">
              <a:buNone/>
              <a:defRPr sz="1667"/>
            </a:lvl9pPr>
          </a:lstStyle>
          <a:p>
            <a:endParaRPr lang="en-GB"/>
          </a:p>
        </p:txBody>
      </p:sp>
      <p:sp>
        <p:nvSpPr>
          <p:cNvPr id="4" name="Text Placeholder 3"/>
          <p:cNvSpPr>
            <a:spLocks noGrp="1"/>
          </p:cNvSpPr>
          <p:nvPr>
            <p:ph type="body" sz="half" idx="2"/>
          </p:nvPr>
        </p:nvSpPr>
        <p:spPr>
          <a:xfrm>
            <a:off x="699824" y="4587240"/>
            <a:ext cx="3276864" cy="8498430"/>
          </a:xfrm>
        </p:spPr>
        <p:txBody>
          <a:bodyPr/>
          <a:lstStyle>
            <a:lvl1pPr marL="0" indent="0">
              <a:buNone/>
              <a:defRPr sz="1333"/>
            </a:lvl1pPr>
            <a:lvl2pPr marL="380936" indent="0">
              <a:buNone/>
              <a:defRPr sz="1167"/>
            </a:lvl2pPr>
            <a:lvl3pPr marL="761872" indent="0">
              <a:buNone/>
              <a:defRPr sz="1000"/>
            </a:lvl3pPr>
            <a:lvl4pPr marL="1142807" indent="0">
              <a:buNone/>
              <a:defRPr sz="833"/>
            </a:lvl4pPr>
            <a:lvl5pPr marL="1523743" indent="0">
              <a:buNone/>
              <a:defRPr sz="833"/>
            </a:lvl5pPr>
            <a:lvl6pPr marL="1904680" indent="0">
              <a:buNone/>
              <a:defRPr sz="833"/>
            </a:lvl6pPr>
            <a:lvl7pPr marL="2285616" indent="0">
              <a:buNone/>
              <a:defRPr sz="833"/>
            </a:lvl7pPr>
            <a:lvl8pPr marL="2666551" indent="0">
              <a:buNone/>
              <a:defRPr sz="833"/>
            </a:lvl8pPr>
            <a:lvl9pPr marL="3047487" indent="0">
              <a:buNone/>
              <a:defRPr sz="8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51F5-2704-49A6-8FEF-D769230EA24D}" type="datetimeFigureOut">
              <a:rPr lang="en-GB" smtClean="0"/>
              <a:t>22/09/2016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0F496-9D96-4F4A-A215-02A878E6C40E}" type="slidenum">
              <a:rPr lang="en-GB" smtClean="0"/>
              <a:t>‹#›</a:t>
            </a:fld>
            <a:endParaRPr lang="en-GB"/>
          </a:p>
        </p:txBody>
      </p:sp>
    </p:spTree>
    <p:extLst>
      <p:ext uri="{BB962C8B-B14F-4D97-AF65-F5344CB8AC3E}">
        <p14:creationId xmlns:p14="http://schemas.microsoft.com/office/powerpoint/2010/main" val="2976009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814098"/>
            <a:ext cx="8763000" cy="295551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98500" y="4070468"/>
            <a:ext cx="8763000" cy="97018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98500" y="14172307"/>
            <a:ext cx="2286000" cy="814094"/>
          </a:xfrm>
          <a:prstGeom prst="rect">
            <a:avLst/>
          </a:prstGeom>
        </p:spPr>
        <p:txBody>
          <a:bodyPr vert="horz" lIns="91440" tIns="45720" rIns="91440" bIns="45720" rtlCol="0" anchor="ctr"/>
          <a:lstStyle>
            <a:lvl1pPr algn="l">
              <a:defRPr sz="1000">
                <a:solidFill>
                  <a:schemeClr val="tx1">
                    <a:tint val="75000"/>
                  </a:schemeClr>
                </a:solidFill>
              </a:defRPr>
            </a:lvl1pPr>
          </a:lstStyle>
          <a:p>
            <a:fld id="{232151F5-2704-49A6-8FEF-D769230EA24D}" type="datetimeFigureOut">
              <a:rPr lang="en-GB" smtClean="0"/>
              <a:t>22/09/2016</a:t>
            </a:fld>
            <a:endParaRPr lang="en-GB"/>
          </a:p>
        </p:txBody>
      </p:sp>
      <p:sp>
        <p:nvSpPr>
          <p:cNvPr id="5" name="Footer Placeholder 4"/>
          <p:cNvSpPr>
            <a:spLocks noGrp="1"/>
          </p:cNvSpPr>
          <p:nvPr>
            <p:ph type="ftr" sz="quarter" idx="3"/>
          </p:nvPr>
        </p:nvSpPr>
        <p:spPr>
          <a:xfrm>
            <a:off x="3365500" y="14172307"/>
            <a:ext cx="3429000" cy="814094"/>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75500" y="14172307"/>
            <a:ext cx="2286000" cy="814094"/>
          </a:xfrm>
          <a:prstGeom prst="rect">
            <a:avLst/>
          </a:prstGeom>
        </p:spPr>
        <p:txBody>
          <a:bodyPr vert="horz" lIns="91440" tIns="45720" rIns="91440" bIns="45720" rtlCol="0" anchor="ctr"/>
          <a:lstStyle>
            <a:lvl1pPr algn="r">
              <a:defRPr sz="1000">
                <a:solidFill>
                  <a:schemeClr val="tx1">
                    <a:tint val="75000"/>
                  </a:schemeClr>
                </a:solidFill>
              </a:defRPr>
            </a:lvl1pPr>
          </a:lstStyle>
          <a:p>
            <a:fld id="{7A80F496-9D96-4F4A-A215-02A878E6C40E}" type="slidenum">
              <a:rPr lang="en-GB" smtClean="0"/>
              <a:t>‹#›</a:t>
            </a:fld>
            <a:endParaRPr lang="en-GB"/>
          </a:p>
        </p:txBody>
      </p:sp>
    </p:spTree>
    <p:extLst>
      <p:ext uri="{BB962C8B-B14F-4D97-AF65-F5344CB8AC3E}">
        <p14:creationId xmlns:p14="http://schemas.microsoft.com/office/powerpoint/2010/main" val="1785450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1872"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67" indent="-190467" algn="l" defTabSz="761872" rtl="0" eaLnBrk="1" latinLnBrk="0" hangingPunct="1">
        <a:lnSpc>
          <a:spcPct val="90000"/>
        </a:lnSpc>
        <a:spcBef>
          <a:spcPts val="833"/>
        </a:spcBef>
        <a:buFont typeface="Arial" panose="020B0604020202020204" pitchFamily="34" charset="0"/>
        <a:buChar char="•"/>
        <a:defRPr sz="2333" kern="1200">
          <a:solidFill>
            <a:schemeClr val="tx1"/>
          </a:solidFill>
          <a:latin typeface="+mn-lt"/>
          <a:ea typeface="+mn-ea"/>
          <a:cs typeface="+mn-cs"/>
        </a:defRPr>
      </a:lvl1pPr>
      <a:lvl2pPr marL="571404" indent="-190467" algn="l" defTabSz="761872"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340" indent="-190467" algn="l" defTabSz="761872"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276"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211"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147"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084"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019"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955" indent="-190467" algn="l" defTabSz="761872"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872" rtl="0" eaLnBrk="1" latinLnBrk="0" hangingPunct="1">
        <a:defRPr sz="1500" kern="1200">
          <a:solidFill>
            <a:schemeClr val="tx1"/>
          </a:solidFill>
          <a:latin typeface="+mn-lt"/>
          <a:ea typeface="+mn-ea"/>
          <a:cs typeface="+mn-cs"/>
        </a:defRPr>
      </a:lvl1pPr>
      <a:lvl2pPr marL="380936" algn="l" defTabSz="761872" rtl="0" eaLnBrk="1" latinLnBrk="0" hangingPunct="1">
        <a:defRPr sz="1500" kern="1200">
          <a:solidFill>
            <a:schemeClr val="tx1"/>
          </a:solidFill>
          <a:latin typeface="+mn-lt"/>
          <a:ea typeface="+mn-ea"/>
          <a:cs typeface="+mn-cs"/>
        </a:defRPr>
      </a:lvl2pPr>
      <a:lvl3pPr marL="761872" algn="l" defTabSz="761872" rtl="0" eaLnBrk="1" latinLnBrk="0" hangingPunct="1">
        <a:defRPr sz="1500" kern="1200">
          <a:solidFill>
            <a:schemeClr val="tx1"/>
          </a:solidFill>
          <a:latin typeface="+mn-lt"/>
          <a:ea typeface="+mn-ea"/>
          <a:cs typeface="+mn-cs"/>
        </a:defRPr>
      </a:lvl3pPr>
      <a:lvl4pPr marL="1142807" algn="l" defTabSz="761872" rtl="0" eaLnBrk="1" latinLnBrk="0" hangingPunct="1">
        <a:defRPr sz="1500" kern="1200">
          <a:solidFill>
            <a:schemeClr val="tx1"/>
          </a:solidFill>
          <a:latin typeface="+mn-lt"/>
          <a:ea typeface="+mn-ea"/>
          <a:cs typeface="+mn-cs"/>
        </a:defRPr>
      </a:lvl4pPr>
      <a:lvl5pPr marL="1523743" algn="l" defTabSz="761872" rtl="0" eaLnBrk="1" latinLnBrk="0" hangingPunct="1">
        <a:defRPr sz="1500" kern="1200">
          <a:solidFill>
            <a:schemeClr val="tx1"/>
          </a:solidFill>
          <a:latin typeface="+mn-lt"/>
          <a:ea typeface="+mn-ea"/>
          <a:cs typeface="+mn-cs"/>
        </a:defRPr>
      </a:lvl5pPr>
      <a:lvl6pPr marL="1904680" algn="l" defTabSz="761872" rtl="0" eaLnBrk="1" latinLnBrk="0" hangingPunct="1">
        <a:defRPr sz="1500" kern="1200">
          <a:solidFill>
            <a:schemeClr val="tx1"/>
          </a:solidFill>
          <a:latin typeface="+mn-lt"/>
          <a:ea typeface="+mn-ea"/>
          <a:cs typeface="+mn-cs"/>
        </a:defRPr>
      </a:lvl6pPr>
      <a:lvl7pPr marL="2285616" algn="l" defTabSz="761872" rtl="0" eaLnBrk="1" latinLnBrk="0" hangingPunct="1">
        <a:defRPr sz="1500" kern="1200">
          <a:solidFill>
            <a:schemeClr val="tx1"/>
          </a:solidFill>
          <a:latin typeface="+mn-lt"/>
          <a:ea typeface="+mn-ea"/>
          <a:cs typeface="+mn-cs"/>
        </a:defRPr>
      </a:lvl7pPr>
      <a:lvl8pPr marL="2666551" algn="l" defTabSz="761872" rtl="0" eaLnBrk="1" latinLnBrk="0" hangingPunct="1">
        <a:defRPr sz="1500" kern="1200">
          <a:solidFill>
            <a:schemeClr val="tx1"/>
          </a:solidFill>
          <a:latin typeface="+mn-lt"/>
          <a:ea typeface="+mn-ea"/>
          <a:cs typeface="+mn-cs"/>
        </a:defRPr>
      </a:lvl8pPr>
      <a:lvl9pPr marL="3047487" algn="l" defTabSz="76187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cathedralprimaryschool.com/class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C59"/>
        </a:solidFill>
        <a:effectLst/>
      </p:bgPr>
    </p:bg>
    <p:spTree>
      <p:nvGrpSpPr>
        <p:cNvPr id="1" name=""/>
        <p:cNvGrpSpPr/>
        <p:nvPr/>
      </p:nvGrpSpPr>
      <p:grpSpPr>
        <a:xfrm>
          <a:off x="0" y="0"/>
          <a:ext cx="0" cy="0"/>
          <a:chOff x="0" y="0"/>
          <a:chExt cx="0" cy="0"/>
        </a:xfrm>
      </p:grpSpPr>
      <p:grpSp>
        <p:nvGrpSpPr>
          <p:cNvPr id="4" name="Group 3"/>
          <p:cNvGrpSpPr/>
          <p:nvPr/>
        </p:nvGrpSpPr>
        <p:grpSpPr>
          <a:xfrm>
            <a:off x="-1201420" y="-1"/>
            <a:ext cx="11397488" cy="2274226"/>
            <a:chOff x="0" y="144407"/>
            <a:chExt cx="11397488" cy="870418"/>
          </a:xfrm>
        </p:grpSpPr>
        <p:sp>
          <p:nvSpPr>
            <p:cNvPr id="2" name="TextBox 1"/>
            <p:cNvSpPr txBox="1"/>
            <p:nvPr/>
          </p:nvSpPr>
          <p:spPr>
            <a:xfrm>
              <a:off x="0" y="177800"/>
              <a:ext cx="10261600" cy="412285"/>
            </a:xfrm>
            <a:prstGeom prst="rect">
              <a:avLst/>
            </a:prstGeom>
            <a:noFill/>
          </p:spPr>
          <p:txBody>
            <a:bodyPr vert="horz" rtlCol="0">
              <a:spAutoFit/>
            </a:bodyPr>
            <a:lstStyle/>
            <a:p>
              <a:pPr algn="ctr"/>
              <a:r>
                <a:rPr lang="en-GB" sz="3200" u="sng" dirty="0">
                  <a:solidFill>
                    <a:srgbClr val="000000"/>
                  </a:solidFill>
                  <a:latin typeface="HfW cursive - 27"/>
                </a:rPr>
                <a:t>Curriculum Evenin</a:t>
              </a:r>
              <a:r>
                <a:rPr lang="en-GB" sz="3200" dirty="0">
                  <a:solidFill>
                    <a:srgbClr val="000000"/>
                  </a:solidFill>
                  <a:latin typeface="HfW cursive - 27"/>
                </a:rPr>
                <a:t>g</a:t>
              </a:r>
            </a:p>
            <a:p>
              <a:pPr algn="ctr"/>
              <a:r>
                <a:rPr lang="en-GB" sz="3200" dirty="0">
                  <a:solidFill>
                    <a:srgbClr val="000000"/>
                  </a:solidFill>
                  <a:latin typeface="HfW cursive - 27"/>
                </a:rPr>
                <a:t>S</a:t>
              </a:r>
              <a:r>
                <a:rPr lang="en-GB" sz="3200" u="sng" dirty="0">
                  <a:solidFill>
                    <a:srgbClr val="000000"/>
                  </a:solidFill>
                  <a:latin typeface="HfW cursive - 27"/>
                </a:rPr>
                <a:t>trate</a:t>
              </a:r>
              <a:r>
                <a:rPr lang="en-GB" sz="3200" dirty="0">
                  <a:solidFill>
                    <a:srgbClr val="000000"/>
                  </a:solidFill>
                  <a:latin typeface="HfW cursive - 27"/>
                </a:rPr>
                <a:t>g</a:t>
              </a:r>
              <a:r>
                <a:rPr lang="en-GB" sz="3200" u="sng" dirty="0">
                  <a:solidFill>
                    <a:srgbClr val="000000"/>
                  </a:solidFill>
                  <a:latin typeface="HfW cursive - 27"/>
                </a:rPr>
                <a:t>ies For Enhancin</a:t>
              </a:r>
              <a:r>
                <a:rPr lang="en-GB" sz="3200" dirty="0">
                  <a:solidFill>
                    <a:srgbClr val="000000"/>
                  </a:solidFill>
                  <a:latin typeface="HfW cursive - 27"/>
                </a:rPr>
                <a:t>g</a:t>
              </a:r>
              <a:r>
                <a:rPr lang="en-GB" sz="3200" u="sng" dirty="0">
                  <a:solidFill>
                    <a:srgbClr val="000000"/>
                  </a:solidFill>
                  <a:latin typeface="HfW cursive - 27"/>
                </a:rPr>
                <a:t> Home Learnin</a:t>
              </a:r>
              <a:r>
                <a:rPr lang="en-GB" sz="3200" dirty="0">
                  <a:solidFill>
                    <a:srgbClr val="000000"/>
                  </a:solidFill>
                  <a:latin typeface="HfW cursive - 27"/>
                </a:rPr>
                <a:t>g</a:t>
              </a:r>
              <a:endParaRPr lang="en-GB" sz="3200" dirty="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9113520" y="144407"/>
              <a:ext cx="2283968" cy="870418"/>
            </a:xfrm>
            <a:prstGeom prst="rect">
              <a:avLst/>
            </a:prstGeom>
            <a:solidFill>
              <a:scrgbClr r="0" g="0" b="0">
                <a:alpha val="0"/>
              </a:scrgbClr>
            </a:solidFill>
          </p:spPr>
        </p:pic>
      </p:grpSp>
      <p:sp>
        <p:nvSpPr>
          <p:cNvPr id="5" name="TextBox 4"/>
          <p:cNvSpPr txBox="1"/>
          <p:nvPr/>
        </p:nvSpPr>
        <p:spPr>
          <a:xfrm>
            <a:off x="2938780" y="1476919"/>
            <a:ext cx="6121400" cy="507831"/>
          </a:xfrm>
          <a:prstGeom prst="rect">
            <a:avLst/>
          </a:prstGeom>
          <a:noFill/>
        </p:spPr>
        <p:txBody>
          <a:bodyPr vert="horz" rtlCol="0">
            <a:spAutoFit/>
          </a:bodyPr>
          <a:lstStyle/>
          <a:p>
            <a:r>
              <a:rPr lang="en-GB" sz="2700" dirty="0">
                <a:solidFill>
                  <a:srgbClr val="0000FF"/>
                </a:solidFill>
                <a:latin typeface="HfW cursive - 36"/>
              </a:rPr>
              <a:t>Thank you for attending</a:t>
            </a:r>
            <a:endParaRPr lang="en-GB" sz="2700" dirty="0">
              <a:solidFill>
                <a:srgbClr val="0000FF"/>
              </a:solidFill>
              <a:latin typeface="HfW cursive - 36"/>
            </a:endParaRPr>
          </a:p>
        </p:txBody>
      </p:sp>
      <p:sp>
        <p:nvSpPr>
          <p:cNvPr id="6" name="TextBox 5"/>
          <p:cNvSpPr txBox="1"/>
          <p:nvPr/>
        </p:nvSpPr>
        <p:spPr>
          <a:xfrm>
            <a:off x="10668" y="7307582"/>
            <a:ext cx="10185400" cy="4031873"/>
          </a:xfrm>
          <a:prstGeom prst="rect">
            <a:avLst/>
          </a:prstGeom>
          <a:noFill/>
        </p:spPr>
        <p:txBody>
          <a:bodyPr vert="horz" rtlCol="0">
            <a:spAutoFit/>
          </a:bodyPr>
          <a:lstStyle/>
          <a:p>
            <a:r>
              <a:rPr lang="en-GB" sz="3200" u="sng" dirty="0">
                <a:solidFill>
                  <a:srgbClr val="0000FF"/>
                </a:solidFill>
                <a:latin typeface="HfW cursive - 22"/>
              </a:rPr>
              <a:t>Session Outcomes:</a:t>
            </a:r>
          </a:p>
          <a:p>
            <a:r>
              <a:rPr lang="en-GB" sz="3200" u="sng" dirty="0">
                <a:solidFill>
                  <a:srgbClr val="0000FF"/>
                </a:solidFill>
                <a:latin typeface="HfW cursive - 22"/>
              </a:rPr>
              <a:t>1</a:t>
            </a:r>
            <a:r>
              <a:rPr lang="en-GB" sz="3200" dirty="0">
                <a:solidFill>
                  <a:srgbClr val="0000FF"/>
                </a:solidFill>
                <a:latin typeface="HfW cursive - 22"/>
              </a:rPr>
              <a:t>) </a:t>
            </a:r>
            <a:r>
              <a:rPr lang="en-GB" sz="3200" u="sng" dirty="0">
                <a:solidFill>
                  <a:srgbClr val="0000FF"/>
                </a:solidFill>
                <a:latin typeface="HfW cursive - 22"/>
              </a:rPr>
              <a:t>Maths</a:t>
            </a:r>
            <a:r>
              <a:rPr lang="en-GB" sz="3200" dirty="0">
                <a:solidFill>
                  <a:srgbClr val="0000FF"/>
                </a:solidFill>
                <a:latin typeface="HfW cursive - 22"/>
              </a:rPr>
              <a:t> - recommended strategies when completing addition and subtraction calculations in Year 4</a:t>
            </a:r>
          </a:p>
          <a:p>
            <a:r>
              <a:rPr lang="en-GB" sz="3200" dirty="0">
                <a:solidFill>
                  <a:srgbClr val="0000FF"/>
                </a:solidFill>
                <a:latin typeface="HfW cursive - 22"/>
              </a:rPr>
              <a:t>2) </a:t>
            </a:r>
            <a:r>
              <a:rPr lang="en-GB" sz="3200" u="sng" dirty="0">
                <a:solidFill>
                  <a:srgbClr val="0000FF"/>
                </a:solidFill>
                <a:latin typeface="HfW cursive - 22"/>
              </a:rPr>
              <a:t>Maths</a:t>
            </a:r>
            <a:r>
              <a:rPr lang="en-GB" sz="3200" dirty="0">
                <a:solidFill>
                  <a:srgbClr val="0000FF"/>
                </a:solidFill>
                <a:latin typeface="HfW cursive - 22"/>
              </a:rPr>
              <a:t> - essential times tables facts in Year 4</a:t>
            </a:r>
          </a:p>
          <a:p>
            <a:r>
              <a:rPr lang="en-GB" sz="3200" dirty="0">
                <a:solidFill>
                  <a:srgbClr val="0000FF"/>
                </a:solidFill>
                <a:latin typeface="HfW cursive - 22"/>
              </a:rPr>
              <a:t>3) </a:t>
            </a:r>
            <a:r>
              <a:rPr lang="en-GB" sz="3200" u="sng" dirty="0">
                <a:solidFill>
                  <a:srgbClr val="0000FF"/>
                </a:solidFill>
                <a:latin typeface="HfW cursive - 22"/>
              </a:rPr>
              <a:t>English</a:t>
            </a:r>
            <a:r>
              <a:rPr lang="en-GB" sz="3200" dirty="0">
                <a:solidFill>
                  <a:srgbClr val="0000FF"/>
                </a:solidFill>
                <a:latin typeface="HfW cursive - 22"/>
              </a:rPr>
              <a:t> - methodologies for learning, and applying, new spellings</a:t>
            </a:r>
          </a:p>
          <a:p>
            <a:r>
              <a:rPr lang="en-GB" sz="3200" dirty="0">
                <a:solidFill>
                  <a:srgbClr val="0000FF"/>
                </a:solidFill>
                <a:latin typeface="HfW cursive - 22"/>
              </a:rPr>
              <a:t>4) </a:t>
            </a:r>
            <a:r>
              <a:rPr lang="en-GB" sz="3200" u="sng" dirty="0">
                <a:solidFill>
                  <a:srgbClr val="0000FF"/>
                </a:solidFill>
                <a:latin typeface="HfW cursive - 22"/>
              </a:rPr>
              <a:t>English</a:t>
            </a:r>
            <a:r>
              <a:rPr lang="en-GB" sz="3200" dirty="0">
                <a:solidFill>
                  <a:srgbClr val="0000FF"/>
                </a:solidFill>
                <a:latin typeface="HfW cursive - 22"/>
              </a:rPr>
              <a:t> - strategies for improving reading comprehension</a:t>
            </a:r>
            <a:endParaRPr lang="en-GB" sz="3200" dirty="0">
              <a:solidFill>
                <a:srgbClr val="0000FF"/>
              </a:solidFill>
              <a:latin typeface="HfW cursive - 22"/>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47900" y="2550623"/>
            <a:ext cx="5664200" cy="4480560"/>
          </a:xfrm>
          <a:prstGeom prst="rect">
            <a:avLst/>
          </a:prstGeom>
          <a:solidFill>
            <a:scrgbClr r="0" g="0" b="0">
              <a:alpha val="0"/>
            </a:scrgbClr>
          </a:solidFill>
        </p:spPr>
      </p:pic>
      <p:sp>
        <p:nvSpPr>
          <p:cNvPr id="8" name="Title 7"/>
          <p:cNvSpPr>
            <a:spLocks noGrp="1"/>
          </p:cNvSpPr>
          <p:nvPr>
            <p:ph type="title"/>
          </p:nvPr>
        </p:nvSpPr>
        <p:spPr/>
        <p:txBody>
          <a:bodyPr/>
          <a:lstStyle/>
          <a:p>
            <a:r>
              <a:rPr lang="en-GB" dirty="0" smtClean="0"/>
              <a:t/>
            </a:r>
            <a:br>
              <a:rPr lang="en-GB" dirty="0" smtClean="0"/>
            </a:br>
            <a:endParaRPr lang="en-GB" dirty="0"/>
          </a:p>
        </p:txBody>
      </p:sp>
    </p:spTree>
    <p:extLst>
      <p:ext uri="{BB962C8B-B14F-4D97-AF65-F5344CB8AC3E}">
        <p14:creationId xmlns:p14="http://schemas.microsoft.com/office/powerpoint/2010/main" val="2931735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77800" y="533402"/>
            <a:ext cx="6175248" cy="5282565"/>
          </a:xfrm>
          <a:prstGeom prst="rect">
            <a:avLst/>
          </a:prstGeom>
          <a:solidFill>
            <a:scrgbClr r="0" g="0" b="0">
              <a:alpha val="0"/>
            </a:scrgbClr>
          </a:solidFill>
        </p:spPr>
      </p:pic>
      <p:sp>
        <p:nvSpPr>
          <p:cNvPr id="3" name="TextBox 2"/>
          <p:cNvSpPr txBox="1"/>
          <p:nvPr/>
        </p:nvSpPr>
        <p:spPr>
          <a:xfrm>
            <a:off x="444500" y="38102"/>
            <a:ext cx="1727200" cy="492443"/>
          </a:xfrm>
          <a:prstGeom prst="rect">
            <a:avLst/>
          </a:prstGeom>
          <a:noFill/>
        </p:spPr>
        <p:txBody>
          <a:bodyPr vert="horz" rtlCol="0">
            <a:spAutoFit/>
          </a:bodyPr>
          <a:lstStyle/>
          <a:p>
            <a:r>
              <a:rPr lang="en-GB" sz="2600" u="sng">
                <a:solidFill>
                  <a:srgbClr val="000000"/>
                </a:solidFill>
                <a:latin typeface="Arial - 35"/>
              </a:rPr>
              <a:t>Division</a:t>
            </a:r>
            <a:endParaRPr lang="en-GB" sz="2600" u="sng">
              <a:solidFill>
                <a:srgbClr val="000000"/>
              </a:solidFill>
              <a:latin typeface="Arial - 35"/>
            </a:endParaRPr>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52402" y="3149600"/>
            <a:ext cx="10327259" cy="3444748"/>
          </a:xfrm>
          <a:prstGeom prst="rect">
            <a:avLst/>
          </a:prstGeom>
          <a:solidFill>
            <a:scrgbClr r="0" g="0" b="0">
              <a:alpha val="0"/>
            </a:scrgbClr>
          </a:solidFill>
        </p:spPr>
      </p:pic>
    </p:spTree>
    <p:extLst>
      <p:ext uri="{BB962C8B-B14F-4D97-AF65-F5344CB8AC3E}">
        <p14:creationId xmlns:p14="http://schemas.microsoft.com/office/powerpoint/2010/main" val="19611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76200" y="1181102"/>
            <a:ext cx="7772400" cy="707886"/>
          </a:xfrm>
          <a:prstGeom prst="rect">
            <a:avLst/>
          </a:prstGeom>
          <a:noFill/>
        </p:spPr>
        <p:txBody>
          <a:bodyPr vert="horz" rtlCol="0">
            <a:spAutoFit/>
          </a:bodyPr>
          <a:lstStyle/>
          <a:p>
            <a:r>
              <a:rPr lang="en-GB" sz="2000" u="sng" dirty="0">
                <a:solidFill>
                  <a:srgbClr val="0000FF"/>
                </a:solidFill>
                <a:latin typeface="HfW cursive - 22"/>
              </a:rPr>
              <a:t>Session Outcomes:</a:t>
            </a:r>
          </a:p>
          <a:p>
            <a:r>
              <a:rPr lang="en-GB" sz="2000" u="sng" dirty="0">
                <a:solidFill>
                  <a:srgbClr val="0000FF"/>
                </a:solidFill>
                <a:latin typeface="HfW cursive - 22"/>
              </a:rPr>
              <a:t>2</a:t>
            </a:r>
            <a:r>
              <a:rPr lang="en-GB" sz="2000" dirty="0">
                <a:solidFill>
                  <a:srgbClr val="0000FF"/>
                </a:solidFill>
                <a:latin typeface="HfW cursive - 22"/>
              </a:rPr>
              <a:t>) </a:t>
            </a:r>
            <a:r>
              <a:rPr lang="en-GB" sz="2000" u="sng" dirty="0">
                <a:solidFill>
                  <a:srgbClr val="0000FF"/>
                </a:solidFill>
                <a:latin typeface="HfW cursive - 22"/>
              </a:rPr>
              <a:t>Numerac</a:t>
            </a:r>
            <a:r>
              <a:rPr lang="en-GB" sz="2000" dirty="0">
                <a:solidFill>
                  <a:srgbClr val="0000FF"/>
                </a:solidFill>
                <a:latin typeface="HfW cursive - 22"/>
              </a:rPr>
              <a:t>y - essential times tables facts in Year 4</a:t>
            </a:r>
            <a:endParaRPr lang="en-GB" sz="2000" dirty="0">
              <a:solidFill>
                <a:srgbClr val="0000FF"/>
              </a:solidFill>
              <a:latin typeface="HfW cursive - 22"/>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25400" y="2133600"/>
            <a:ext cx="3494024" cy="3023616"/>
          </a:xfrm>
          <a:prstGeom prst="rect">
            <a:avLst/>
          </a:prstGeom>
          <a:solidFill>
            <a:scrgbClr r="0" g="0" b="0">
              <a:alpha val="0"/>
            </a:scrgbClr>
          </a:solidFill>
        </p:spPr>
      </p:pic>
      <p:sp>
        <p:nvSpPr>
          <p:cNvPr id="7" name="TextBox 6"/>
          <p:cNvSpPr txBox="1"/>
          <p:nvPr/>
        </p:nvSpPr>
        <p:spPr>
          <a:xfrm>
            <a:off x="5626100" y="5029203"/>
            <a:ext cx="4470400" cy="1200329"/>
          </a:xfrm>
          <a:prstGeom prst="rect">
            <a:avLst/>
          </a:prstGeom>
          <a:noFill/>
        </p:spPr>
        <p:txBody>
          <a:bodyPr vert="horz" rtlCol="0">
            <a:spAutoFit/>
          </a:bodyPr>
          <a:lstStyle/>
          <a:p>
            <a:r>
              <a:rPr lang="en-GB" sz="2400" dirty="0">
                <a:solidFill>
                  <a:srgbClr val="FF0000"/>
                </a:solidFill>
                <a:latin typeface="HfW cursive - 18"/>
              </a:rPr>
              <a:t>A worker was paid £7</a:t>
            </a:r>
          </a:p>
          <a:p>
            <a:r>
              <a:rPr lang="en-GB" sz="2400" dirty="0">
                <a:solidFill>
                  <a:srgbClr val="FF0000"/>
                </a:solidFill>
                <a:latin typeface="HfW cursive - 18"/>
              </a:rPr>
              <a:t>for 7 hours work, how</a:t>
            </a:r>
          </a:p>
          <a:p>
            <a:r>
              <a:rPr lang="en-GB" sz="2400" dirty="0">
                <a:solidFill>
                  <a:srgbClr val="FF0000"/>
                </a:solidFill>
                <a:latin typeface="HfW cursive - 18"/>
              </a:rPr>
              <a:t>much were they paid?</a:t>
            </a:r>
            <a:endParaRPr lang="en-GB" sz="2400" dirty="0">
              <a:solidFill>
                <a:srgbClr val="FF0000"/>
              </a:solidFill>
              <a:latin typeface="HfW cursive - 18"/>
            </a:endParaRPr>
          </a:p>
        </p:txBody>
      </p:sp>
      <p:sp>
        <p:nvSpPr>
          <p:cNvPr id="8" name="TextBox 7"/>
          <p:cNvSpPr txBox="1"/>
          <p:nvPr/>
        </p:nvSpPr>
        <p:spPr>
          <a:xfrm>
            <a:off x="3708400" y="2413002"/>
            <a:ext cx="4572000" cy="2308324"/>
          </a:xfrm>
          <a:prstGeom prst="rect">
            <a:avLst/>
          </a:prstGeom>
          <a:noFill/>
        </p:spPr>
        <p:txBody>
          <a:bodyPr vert="horz" rtlCol="0">
            <a:spAutoFit/>
          </a:bodyPr>
          <a:lstStyle/>
          <a:p>
            <a:r>
              <a:rPr lang="en-GB" sz="2400" u="sng" dirty="0">
                <a:solidFill>
                  <a:srgbClr val="800080"/>
                </a:solidFill>
                <a:latin typeface="HfW cursive - 19"/>
              </a:rPr>
              <a:t>Key Point</a:t>
            </a:r>
          </a:p>
          <a:p>
            <a:r>
              <a:rPr lang="en-GB" sz="2400" u="sng" dirty="0">
                <a:solidFill>
                  <a:srgbClr val="800080"/>
                </a:solidFill>
                <a:latin typeface="HfW cursive - 19"/>
              </a:rPr>
              <a:t>T</a:t>
            </a:r>
            <a:r>
              <a:rPr lang="en-GB" sz="2400" dirty="0">
                <a:solidFill>
                  <a:srgbClr val="800080"/>
                </a:solidFill>
                <a:latin typeface="HfW cursive - 19"/>
              </a:rPr>
              <a:t>est questions will usually be  written as word problems, so  pupils need to apply their  multiplication knowledge to  problem solving questions.</a:t>
            </a:r>
            <a:endParaRPr lang="en-GB" sz="2400" dirty="0">
              <a:solidFill>
                <a:srgbClr val="800080"/>
              </a:solidFill>
              <a:latin typeface="HfW cursive - 19"/>
            </a:endParaRP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8407402" y="1092200"/>
            <a:ext cx="1720977" cy="1448308"/>
          </a:xfrm>
          <a:prstGeom prst="rect">
            <a:avLst/>
          </a:prstGeom>
          <a:solidFill>
            <a:scrgbClr r="0" g="0" b="0">
              <a:alpha val="0"/>
            </a:scrgbClr>
          </a:solidFill>
        </p:spPr>
      </p:pic>
      <p:sp>
        <p:nvSpPr>
          <p:cNvPr id="10" name="TextBox 9"/>
          <p:cNvSpPr txBox="1"/>
          <p:nvPr/>
        </p:nvSpPr>
        <p:spPr>
          <a:xfrm>
            <a:off x="635000" y="5715000"/>
            <a:ext cx="8509000" cy="7109639"/>
          </a:xfrm>
          <a:prstGeom prst="rect">
            <a:avLst/>
          </a:prstGeom>
          <a:noFill/>
        </p:spPr>
        <p:txBody>
          <a:bodyPr vert="horz" rtlCol="0">
            <a:spAutoFit/>
          </a:bodyPr>
          <a:lstStyle/>
          <a:p>
            <a:r>
              <a:rPr lang="en-GB" sz="2400" u="sng" dirty="0">
                <a:solidFill>
                  <a:srgbClr val="00008B"/>
                </a:solidFill>
                <a:latin typeface="Arial - 36"/>
              </a:rPr>
              <a:t>General tips</a:t>
            </a:r>
          </a:p>
          <a:p>
            <a:r>
              <a:rPr lang="en-GB" sz="2400" u="sng" dirty="0">
                <a:solidFill>
                  <a:srgbClr val="00008B"/>
                </a:solidFill>
                <a:latin typeface="Arial - 36"/>
              </a:rPr>
              <a:t>M</a:t>
            </a:r>
            <a:r>
              <a:rPr lang="en-GB" sz="2400" b="1" u="sng" dirty="0">
                <a:solidFill>
                  <a:srgbClr val="000000"/>
                </a:solidFill>
                <a:latin typeface="Calibri - 18"/>
              </a:rPr>
              <a:t>oney</a:t>
            </a:r>
          </a:p>
          <a:p>
            <a:r>
              <a:rPr lang="en-GB" sz="2400" b="1" u="sng" dirty="0">
                <a:solidFill>
                  <a:srgbClr val="000000"/>
                </a:solidFill>
                <a:latin typeface="Calibri - 18"/>
              </a:rPr>
              <a:t>T</a:t>
            </a:r>
            <a:r>
              <a:rPr lang="en-GB" sz="2400" b="1" dirty="0">
                <a:solidFill>
                  <a:srgbClr val="000000"/>
                </a:solidFill>
                <a:latin typeface="Calibri - 16"/>
              </a:rPr>
              <a:t>alk about prices when you are shopping, pointing out the way in which they are written on  supermarket shelves. Ask your child to help you to work out the value of ‘money off’, half price  or ’3 for 2′ special offers.</a:t>
            </a:r>
          </a:p>
          <a:p>
            <a:endParaRPr lang="en-GB" sz="2400" b="1" dirty="0">
              <a:solidFill>
                <a:srgbClr val="000000"/>
              </a:solidFill>
              <a:latin typeface="Calibri - 16"/>
            </a:endParaRPr>
          </a:p>
          <a:p>
            <a:r>
              <a:rPr lang="en-GB" sz="2400" b="1" dirty="0">
                <a:solidFill>
                  <a:srgbClr val="000000"/>
                </a:solidFill>
                <a:latin typeface="Calibri - 16"/>
              </a:rPr>
              <a:t>Ti</a:t>
            </a:r>
            <a:r>
              <a:rPr lang="en-GB" sz="2400" b="1" u="sng" dirty="0">
                <a:solidFill>
                  <a:srgbClr val="000000"/>
                </a:solidFill>
                <a:latin typeface="Calibri - 18"/>
              </a:rPr>
              <a:t>me</a:t>
            </a:r>
          </a:p>
          <a:p>
            <a:r>
              <a:rPr lang="en-GB" sz="2400" b="1" u="sng" dirty="0">
                <a:solidFill>
                  <a:srgbClr val="000000"/>
                </a:solidFill>
                <a:latin typeface="Calibri - 18"/>
              </a:rPr>
              <a:t>H</a:t>
            </a:r>
            <a:r>
              <a:rPr lang="en-GB" sz="2400" b="1" dirty="0">
                <a:solidFill>
                  <a:srgbClr val="000000"/>
                </a:solidFill>
                <a:latin typeface="Calibri - 16"/>
              </a:rPr>
              <a:t>elp your child to tell the time using clocks with hands (analogue clocks). This is useful in  practising fractions (halves and quarters) and numbers to 60.</a:t>
            </a:r>
          </a:p>
          <a:p>
            <a:r>
              <a:rPr lang="en-GB" sz="2400" b="1" dirty="0">
                <a:solidFill>
                  <a:srgbClr val="000000"/>
                </a:solidFill>
                <a:latin typeface="Calibri - 16"/>
              </a:rPr>
              <a:t>Read digital clocks together and talk about the times displayed. Share everyday examples of  digital times, such as reading a bus or train timetable, or setting a video recorder</a:t>
            </a:r>
          </a:p>
          <a:p>
            <a:r>
              <a:rPr lang="en-GB" sz="2400" b="1" dirty="0">
                <a:solidFill>
                  <a:srgbClr val="000000"/>
                </a:solidFill>
                <a:latin typeface="Calibri - 16"/>
              </a:rPr>
              <a:t>Practise fractions as you cut sandwiches into halves or quarters</a:t>
            </a:r>
          </a:p>
          <a:p>
            <a:r>
              <a:rPr lang="en-GB" sz="2400" b="1" dirty="0">
                <a:solidFill>
                  <a:srgbClr val="000000"/>
                </a:solidFill>
                <a:latin typeface="Calibri - 16"/>
              </a:rPr>
              <a:t>Encourage your child to tell you about the number work s/he is doing at school</a:t>
            </a:r>
            <a:endParaRPr lang="en-GB" sz="2400" b="1" dirty="0">
              <a:solidFill>
                <a:srgbClr val="000000"/>
              </a:solidFill>
              <a:latin typeface="Calibri - 16"/>
            </a:endParaRPr>
          </a:p>
        </p:txBody>
      </p:sp>
    </p:spTree>
    <p:extLst>
      <p:ext uri="{BB962C8B-B14F-4D97-AF65-F5344CB8AC3E}">
        <p14:creationId xmlns:p14="http://schemas.microsoft.com/office/powerpoint/2010/main" val="456770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50800" y="1155702"/>
            <a:ext cx="10236200" cy="707886"/>
          </a:xfrm>
          <a:prstGeom prst="rect">
            <a:avLst/>
          </a:prstGeom>
          <a:noFill/>
        </p:spPr>
        <p:txBody>
          <a:bodyPr vert="horz" rtlCol="0">
            <a:spAutoFit/>
          </a:bodyPr>
          <a:lstStyle/>
          <a:p>
            <a:r>
              <a:rPr lang="en-GB" sz="2000" u="sng" dirty="0">
                <a:solidFill>
                  <a:srgbClr val="0000FF"/>
                </a:solidFill>
                <a:latin typeface="HfW cursive - 22"/>
              </a:rPr>
              <a:t>Session Outcomes:</a:t>
            </a:r>
          </a:p>
          <a:p>
            <a:r>
              <a:rPr lang="en-GB" sz="2000" u="sng" dirty="0">
                <a:solidFill>
                  <a:srgbClr val="0000FF"/>
                </a:solidFill>
                <a:latin typeface="HfW cursive - 22"/>
              </a:rPr>
              <a:t>3</a:t>
            </a:r>
            <a:r>
              <a:rPr lang="en-GB" sz="2000" dirty="0">
                <a:solidFill>
                  <a:srgbClr val="0000FF"/>
                </a:solidFill>
                <a:latin typeface="HfW cursive - 22"/>
              </a:rPr>
              <a:t>) </a:t>
            </a:r>
            <a:r>
              <a:rPr lang="en-GB" sz="2000" u="sng" dirty="0">
                <a:solidFill>
                  <a:srgbClr val="0000FF"/>
                </a:solidFill>
                <a:latin typeface="HfW cursive - 22"/>
              </a:rPr>
              <a:t>English </a:t>
            </a:r>
            <a:r>
              <a:rPr lang="en-GB" sz="2000" dirty="0">
                <a:solidFill>
                  <a:srgbClr val="0000FF"/>
                </a:solidFill>
                <a:latin typeface="HfW cursive - 22"/>
              </a:rPr>
              <a:t>- methodologies for learning, and applying, new spellings</a:t>
            </a:r>
            <a:endParaRPr lang="en-GB" sz="2000" dirty="0">
              <a:solidFill>
                <a:srgbClr val="0000FF"/>
              </a:solidFill>
              <a:latin typeface="HfW cursive - 22"/>
            </a:endParaRPr>
          </a:p>
        </p:txBody>
      </p:sp>
      <p:sp>
        <p:nvSpPr>
          <p:cNvPr id="6" name="TextBox 5"/>
          <p:cNvSpPr txBox="1"/>
          <p:nvPr/>
        </p:nvSpPr>
        <p:spPr>
          <a:xfrm>
            <a:off x="292100" y="2908302"/>
            <a:ext cx="4622800" cy="3785652"/>
          </a:xfrm>
          <a:prstGeom prst="rect">
            <a:avLst/>
          </a:prstGeom>
          <a:noFill/>
        </p:spPr>
        <p:txBody>
          <a:bodyPr vert="horz" rtlCol="0">
            <a:spAutoFit/>
          </a:bodyPr>
          <a:lstStyle/>
          <a:p>
            <a:r>
              <a:rPr lang="en-GB" sz="2400" dirty="0">
                <a:solidFill>
                  <a:srgbClr val="800080"/>
                </a:solidFill>
                <a:latin typeface="HfW cursive - 19"/>
              </a:rPr>
              <a:t>What do all these words have </a:t>
            </a:r>
          </a:p>
          <a:p>
            <a:r>
              <a:rPr lang="en-GB" sz="2400" dirty="0">
                <a:solidFill>
                  <a:srgbClr val="800080"/>
                </a:solidFill>
                <a:latin typeface="HfW cursive - 19"/>
              </a:rPr>
              <a:t>in common?</a:t>
            </a:r>
          </a:p>
          <a:p>
            <a:endParaRPr lang="en-GB" sz="2400" dirty="0">
              <a:solidFill>
                <a:srgbClr val="800080"/>
              </a:solidFill>
              <a:latin typeface="HfW cursive - 19"/>
            </a:endParaRPr>
          </a:p>
          <a:p>
            <a:r>
              <a:rPr lang="en-GB" sz="2400" dirty="0">
                <a:solidFill>
                  <a:srgbClr val="800080"/>
                </a:solidFill>
                <a:latin typeface="HfW cursive - 19"/>
              </a:rPr>
              <a:t>Can you think of a rule that we</a:t>
            </a:r>
          </a:p>
          <a:p>
            <a:r>
              <a:rPr lang="en-GB" sz="2400" dirty="0">
                <a:solidFill>
                  <a:srgbClr val="800080"/>
                </a:solidFill>
                <a:latin typeface="HfW cursive - 19"/>
              </a:rPr>
              <a:t>could use to remember how to </a:t>
            </a:r>
          </a:p>
          <a:p>
            <a:r>
              <a:rPr lang="en-GB" sz="2400" dirty="0">
                <a:solidFill>
                  <a:srgbClr val="800080"/>
                </a:solidFill>
                <a:latin typeface="HfW cursive - 19"/>
              </a:rPr>
              <a:t>spell these words?</a:t>
            </a:r>
          </a:p>
          <a:p>
            <a:endParaRPr lang="en-GB" sz="2400" dirty="0">
              <a:solidFill>
                <a:srgbClr val="800080"/>
              </a:solidFill>
              <a:latin typeface="HfW cursive - 19"/>
            </a:endParaRPr>
          </a:p>
          <a:p>
            <a:r>
              <a:rPr lang="en-GB" sz="2400" dirty="0">
                <a:solidFill>
                  <a:srgbClr val="800080"/>
                </a:solidFill>
                <a:latin typeface="HfW cursive - 19"/>
              </a:rPr>
              <a:t>Are there any words that have a </a:t>
            </a:r>
          </a:p>
          <a:p>
            <a:r>
              <a:rPr lang="en-GB" sz="2400" dirty="0">
                <a:solidFill>
                  <a:srgbClr val="800080"/>
                </a:solidFill>
                <a:latin typeface="HfW cursive - 19"/>
              </a:rPr>
              <a:t>similar sound but a different</a:t>
            </a:r>
          </a:p>
          <a:p>
            <a:r>
              <a:rPr lang="en-GB" sz="2400" dirty="0">
                <a:solidFill>
                  <a:srgbClr val="800080"/>
                </a:solidFill>
                <a:latin typeface="HfW cursive - 19"/>
              </a:rPr>
              <a:t>spelling pattern?</a:t>
            </a:r>
            <a:endParaRPr lang="en-GB" sz="2400" dirty="0">
              <a:solidFill>
                <a:srgbClr val="800080"/>
              </a:solidFill>
              <a:latin typeface="HfW cursive - 19"/>
            </a:endParaRPr>
          </a:p>
        </p:txBody>
      </p:sp>
      <p:cxnSp>
        <p:nvCxnSpPr>
          <p:cNvPr id="7" name="Straight Connector 6"/>
          <p:cNvCxnSpPr/>
          <p:nvPr/>
        </p:nvCxnSpPr>
        <p:spPr>
          <a:xfrm>
            <a:off x="2772666" y="3378835"/>
            <a:ext cx="2314067" cy="387604"/>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038600" y="5688076"/>
            <a:ext cx="1323848" cy="903224"/>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66362" y="4837430"/>
            <a:ext cx="748538" cy="0"/>
          </a:xfrm>
          <a:prstGeom prst="line">
            <a:avLst/>
          </a:prstGeom>
          <a:ln w="38100" cap="flat" cmpd="sng" algn="ctr">
            <a:solidFill>
              <a:srgbClr val="000000"/>
            </a:solidFill>
            <a:prstDash val="solid"/>
            <a:miter lim="800000"/>
            <a:headEnd type="non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341749" y="2027047"/>
            <a:ext cx="4127373" cy="5837936"/>
            <a:chOff x="5341747" y="2027047"/>
            <a:chExt cx="4127373" cy="5837936"/>
          </a:xfrm>
        </p:grpSpPr>
        <p:pic>
          <p:nvPicPr>
            <p:cNvPr id="10" name="Picture 9"/>
            <p:cNvPicPr>
              <a:picLocks/>
            </p:cNvPicPr>
            <p:nvPr/>
          </p:nvPicPr>
          <p:blipFill>
            <a:blip r:embed="rId3">
              <a:extLst>
                <a:ext uri="{28A0092B-C50C-407E-A947-70E740481C1C}">
                  <a14:useLocalDpi xmlns:a14="http://schemas.microsoft.com/office/drawing/2010/main" val="0"/>
                </a:ext>
              </a:extLst>
            </a:blip>
            <a:stretch>
              <a:fillRect/>
            </a:stretch>
          </p:blipFill>
          <p:spPr>
            <a:xfrm>
              <a:off x="5341747" y="2027047"/>
              <a:ext cx="4127373" cy="5837936"/>
            </a:xfrm>
            <a:prstGeom prst="rect">
              <a:avLst/>
            </a:prstGeom>
            <a:solidFill>
              <a:scrgbClr r="0" g="0" b="0">
                <a:alpha val="0"/>
              </a:scrgbClr>
            </a:solidFill>
          </p:spPr>
        </p:pic>
        <p:sp>
          <p:nvSpPr>
            <p:cNvPr id="11" name="TextBox 10"/>
            <p:cNvSpPr txBox="1"/>
            <p:nvPr/>
          </p:nvSpPr>
          <p:spPr>
            <a:xfrm>
              <a:off x="5651500" y="3517900"/>
              <a:ext cx="914400" cy="276999"/>
            </a:xfrm>
            <a:prstGeom prst="rect">
              <a:avLst/>
            </a:prstGeom>
            <a:noFill/>
          </p:spPr>
          <p:txBody>
            <a:bodyPr vert="horz" rtlCol="0">
              <a:spAutoFit/>
            </a:bodyPr>
            <a:lstStyle/>
            <a:p>
              <a:r>
                <a:rPr lang="en-GB" sz="1200">
                  <a:solidFill>
                    <a:srgbClr val="0000FF"/>
                  </a:solidFill>
                  <a:latin typeface="HfW cursive - 16"/>
                </a:rPr>
                <a:t>vision</a:t>
              </a:r>
              <a:endParaRPr lang="en-GB" sz="1200">
                <a:solidFill>
                  <a:srgbClr val="0000FF"/>
                </a:solidFill>
                <a:latin typeface="HfW cursive - 16"/>
              </a:endParaRPr>
            </a:p>
          </p:txBody>
        </p:sp>
        <p:sp>
          <p:nvSpPr>
            <p:cNvPr id="12" name="TextBox 11"/>
            <p:cNvSpPr txBox="1"/>
            <p:nvPr/>
          </p:nvSpPr>
          <p:spPr>
            <a:xfrm>
              <a:off x="5638800" y="3924300"/>
              <a:ext cx="1092200" cy="261610"/>
            </a:xfrm>
            <a:prstGeom prst="rect">
              <a:avLst/>
            </a:prstGeom>
            <a:noFill/>
          </p:spPr>
          <p:txBody>
            <a:bodyPr vert="horz" rtlCol="0">
              <a:spAutoFit/>
            </a:bodyPr>
            <a:lstStyle/>
            <a:p>
              <a:r>
                <a:rPr lang="en-GB" sz="1100">
                  <a:solidFill>
                    <a:srgbClr val="0000FF"/>
                  </a:solidFill>
                  <a:latin typeface="HfW cursive - 14"/>
                </a:rPr>
                <a:t>invasion</a:t>
              </a:r>
              <a:endParaRPr lang="en-GB" sz="1100">
                <a:solidFill>
                  <a:srgbClr val="0000FF"/>
                </a:solidFill>
                <a:latin typeface="HfW cursive - 14"/>
              </a:endParaRPr>
            </a:p>
          </p:txBody>
        </p:sp>
        <p:sp>
          <p:nvSpPr>
            <p:cNvPr id="13" name="TextBox 12"/>
            <p:cNvSpPr txBox="1"/>
            <p:nvPr/>
          </p:nvSpPr>
          <p:spPr>
            <a:xfrm>
              <a:off x="5638800" y="4241800"/>
              <a:ext cx="1092200" cy="261610"/>
            </a:xfrm>
            <a:prstGeom prst="rect">
              <a:avLst/>
            </a:prstGeom>
            <a:noFill/>
          </p:spPr>
          <p:txBody>
            <a:bodyPr vert="horz" rtlCol="0">
              <a:spAutoFit/>
            </a:bodyPr>
            <a:lstStyle/>
            <a:p>
              <a:r>
                <a:rPr lang="en-GB" sz="1100">
                  <a:solidFill>
                    <a:srgbClr val="0000FF"/>
                  </a:solidFill>
                  <a:latin typeface="HfW cursive - 14"/>
                </a:rPr>
                <a:t>mansion</a:t>
              </a:r>
              <a:endParaRPr lang="en-GB" sz="1100">
                <a:solidFill>
                  <a:srgbClr val="0000FF"/>
                </a:solidFill>
                <a:latin typeface="HfW cursive - 14"/>
              </a:endParaRPr>
            </a:p>
          </p:txBody>
        </p:sp>
        <p:sp>
          <p:nvSpPr>
            <p:cNvPr id="14" name="TextBox 13"/>
            <p:cNvSpPr txBox="1"/>
            <p:nvPr/>
          </p:nvSpPr>
          <p:spPr>
            <a:xfrm>
              <a:off x="5676900" y="4559300"/>
              <a:ext cx="965200" cy="246221"/>
            </a:xfrm>
            <a:prstGeom prst="rect">
              <a:avLst/>
            </a:prstGeom>
            <a:noFill/>
          </p:spPr>
          <p:txBody>
            <a:bodyPr vert="horz" rtlCol="0">
              <a:spAutoFit/>
            </a:bodyPr>
            <a:lstStyle/>
            <a:p>
              <a:r>
                <a:rPr lang="en-GB" sz="1000">
                  <a:solidFill>
                    <a:srgbClr val="0000FF"/>
                  </a:solidFill>
                  <a:latin typeface="HfW cursive - 14"/>
                </a:rPr>
                <a:t>erosion</a:t>
              </a:r>
              <a:endParaRPr lang="en-GB" sz="1000">
                <a:solidFill>
                  <a:srgbClr val="0000FF"/>
                </a:solidFill>
                <a:latin typeface="HfW cursive - 14"/>
              </a:endParaRPr>
            </a:p>
          </p:txBody>
        </p:sp>
        <p:sp>
          <p:nvSpPr>
            <p:cNvPr id="15" name="TextBox 14"/>
            <p:cNvSpPr txBox="1"/>
            <p:nvPr/>
          </p:nvSpPr>
          <p:spPr>
            <a:xfrm>
              <a:off x="5651500" y="4876800"/>
              <a:ext cx="1016000" cy="261610"/>
            </a:xfrm>
            <a:prstGeom prst="rect">
              <a:avLst/>
            </a:prstGeom>
            <a:noFill/>
          </p:spPr>
          <p:txBody>
            <a:bodyPr vert="horz" rtlCol="0">
              <a:spAutoFit/>
            </a:bodyPr>
            <a:lstStyle/>
            <a:p>
              <a:r>
                <a:rPr lang="en-GB" sz="1100">
                  <a:solidFill>
                    <a:srgbClr val="0000FF"/>
                  </a:solidFill>
                  <a:latin typeface="HfW cursive - 14"/>
                </a:rPr>
                <a:t>pension</a:t>
              </a:r>
              <a:endParaRPr lang="en-GB" sz="1100">
                <a:solidFill>
                  <a:srgbClr val="0000FF"/>
                </a:solidFill>
                <a:latin typeface="HfW cursive - 14"/>
              </a:endParaRPr>
            </a:p>
          </p:txBody>
        </p:sp>
        <p:sp>
          <p:nvSpPr>
            <p:cNvPr id="16" name="TextBox 15"/>
            <p:cNvSpPr txBox="1"/>
            <p:nvPr/>
          </p:nvSpPr>
          <p:spPr>
            <a:xfrm>
              <a:off x="5638800" y="5219700"/>
              <a:ext cx="1041400" cy="261610"/>
            </a:xfrm>
            <a:prstGeom prst="rect">
              <a:avLst/>
            </a:prstGeom>
            <a:noFill/>
          </p:spPr>
          <p:txBody>
            <a:bodyPr vert="horz" rtlCol="0">
              <a:spAutoFit/>
            </a:bodyPr>
            <a:lstStyle/>
            <a:p>
              <a:r>
                <a:rPr lang="en-GB" sz="1100">
                  <a:solidFill>
                    <a:srgbClr val="0000FF"/>
                  </a:solidFill>
                  <a:latin typeface="HfW cursive - 14"/>
                </a:rPr>
                <a:t>revision</a:t>
              </a:r>
              <a:endParaRPr lang="en-GB" sz="1100">
                <a:solidFill>
                  <a:srgbClr val="0000FF"/>
                </a:solidFill>
                <a:latin typeface="HfW cursive - 14"/>
              </a:endParaRPr>
            </a:p>
          </p:txBody>
        </p:sp>
      </p:grpSp>
      <p:pic>
        <p:nvPicPr>
          <p:cNvPr id="18" name="Picture 17"/>
          <p:cNvPicPr>
            <a:picLocks/>
          </p:cNvPicPr>
          <p:nvPr/>
        </p:nvPicPr>
        <p:blipFill>
          <a:blip r:embed="rId4">
            <a:extLst>
              <a:ext uri="{28A0092B-C50C-407E-A947-70E740481C1C}">
                <a14:useLocalDpi xmlns:a14="http://schemas.microsoft.com/office/drawing/2010/main" val="0"/>
              </a:ext>
            </a:extLst>
          </a:blip>
          <a:stretch>
            <a:fillRect/>
          </a:stretch>
        </p:blipFill>
        <p:spPr>
          <a:xfrm>
            <a:off x="7346950" y="4013200"/>
            <a:ext cx="2107692" cy="2981198"/>
          </a:xfrm>
          <a:prstGeom prst="rect">
            <a:avLst/>
          </a:prstGeom>
          <a:solidFill>
            <a:scrgbClr r="0" g="0" b="0">
              <a:alpha val="0"/>
            </a:scrgbClr>
          </a:solidFill>
        </p:spPr>
      </p:pic>
    </p:spTree>
    <p:extLst>
      <p:ext uri="{BB962C8B-B14F-4D97-AF65-F5344CB8AC3E}">
        <p14:creationId xmlns:p14="http://schemas.microsoft.com/office/powerpoint/2010/main" val="2648896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50800" y="1155702"/>
            <a:ext cx="10236200" cy="830997"/>
          </a:xfrm>
          <a:prstGeom prst="rect">
            <a:avLst/>
          </a:prstGeom>
          <a:noFill/>
        </p:spPr>
        <p:txBody>
          <a:bodyPr vert="horz" rtlCol="0">
            <a:spAutoFit/>
          </a:bodyPr>
          <a:lstStyle/>
          <a:p>
            <a:r>
              <a:rPr lang="en-GB" sz="2400" u="sng" dirty="0">
                <a:solidFill>
                  <a:srgbClr val="0000FF"/>
                </a:solidFill>
                <a:latin typeface="HfW cursive - 22"/>
              </a:rPr>
              <a:t>Session Outcomes:</a:t>
            </a:r>
          </a:p>
          <a:p>
            <a:r>
              <a:rPr lang="en-GB" sz="2400" u="sng" dirty="0">
                <a:solidFill>
                  <a:srgbClr val="0000FF"/>
                </a:solidFill>
                <a:latin typeface="HfW cursive - 22"/>
              </a:rPr>
              <a:t>3</a:t>
            </a:r>
            <a:r>
              <a:rPr lang="en-GB" sz="2400" dirty="0">
                <a:solidFill>
                  <a:srgbClr val="0000FF"/>
                </a:solidFill>
                <a:latin typeface="HfW cursive - 22"/>
              </a:rPr>
              <a:t>) English - methodologies for learning, and applying, new spellings</a:t>
            </a:r>
            <a:endParaRPr lang="en-GB" sz="2400" dirty="0">
              <a:solidFill>
                <a:srgbClr val="0000FF"/>
              </a:solidFill>
              <a:latin typeface="HfW cursive - 22"/>
            </a:endParaRPr>
          </a:p>
        </p:txBody>
      </p:sp>
      <p:sp>
        <p:nvSpPr>
          <p:cNvPr id="6" name="TextBox 5"/>
          <p:cNvSpPr txBox="1"/>
          <p:nvPr/>
        </p:nvSpPr>
        <p:spPr>
          <a:xfrm>
            <a:off x="165100" y="6438903"/>
            <a:ext cx="5511800" cy="1200329"/>
          </a:xfrm>
          <a:prstGeom prst="rect">
            <a:avLst/>
          </a:prstGeom>
          <a:noFill/>
        </p:spPr>
        <p:txBody>
          <a:bodyPr vert="horz" rtlCol="0">
            <a:spAutoFit/>
          </a:bodyPr>
          <a:lstStyle/>
          <a:p>
            <a:r>
              <a:rPr lang="en-GB" sz="2400" dirty="0">
                <a:solidFill>
                  <a:srgbClr val="0000FF"/>
                </a:solidFill>
                <a:latin typeface="HfW cursive - 22"/>
              </a:rPr>
              <a:t>The seaside along the Devonshire </a:t>
            </a:r>
          </a:p>
          <a:p>
            <a:r>
              <a:rPr lang="en-GB" sz="2400" dirty="0">
                <a:solidFill>
                  <a:srgbClr val="0000FF"/>
                </a:solidFill>
                <a:latin typeface="HfW cursive - 22"/>
              </a:rPr>
              <a:t>coastline was suffering from severe </a:t>
            </a:r>
          </a:p>
          <a:p>
            <a:r>
              <a:rPr lang="en-GB" sz="2400" dirty="0">
                <a:solidFill>
                  <a:srgbClr val="0000FF"/>
                </a:solidFill>
                <a:latin typeface="HfW cursive - 22"/>
              </a:rPr>
              <a:t>e</a:t>
            </a:r>
            <a:r>
              <a:rPr lang="en-GB" sz="2400" u="sng" dirty="0">
                <a:solidFill>
                  <a:srgbClr val="0000FF"/>
                </a:solidFill>
                <a:latin typeface="HfW cursive - 22"/>
              </a:rPr>
              <a:t>rosion</a:t>
            </a:r>
            <a:r>
              <a:rPr lang="en-GB" sz="2400" dirty="0">
                <a:solidFill>
                  <a:srgbClr val="0000FF"/>
                </a:solidFill>
                <a:latin typeface="HfW cursive - 22"/>
              </a:rPr>
              <a:t> after the recent storms.</a:t>
            </a:r>
            <a:endParaRPr lang="en-GB" sz="2400" dirty="0">
              <a:solidFill>
                <a:srgbClr val="0000FF"/>
              </a:solidFill>
              <a:latin typeface="HfW cursive - 22"/>
            </a:endParaRPr>
          </a:p>
        </p:txBody>
      </p:sp>
      <p:sp>
        <p:nvSpPr>
          <p:cNvPr id="7" name="TextBox 6"/>
          <p:cNvSpPr txBox="1"/>
          <p:nvPr/>
        </p:nvSpPr>
        <p:spPr>
          <a:xfrm>
            <a:off x="25400" y="2565400"/>
            <a:ext cx="5486400" cy="3108543"/>
          </a:xfrm>
          <a:prstGeom prst="rect">
            <a:avLst/>
          </a:prstGeom>
          <a:noFill/>
        </p:spPr>
        <p:txBody>
          <a:bodyPr vert="horz" rtlCol="0">
            <a:spAutoFit/>
          </a:bodyPr>
          <a:lstStyle/>
          <a:p>
            <a:r>
              <a:rPr lang="en-GB" sz="2800" u="sng" dirty="0">
                <a:solidFill>
                  <a:srgbClr val="800080"/>
                </a:solidFill>
                <a:latin typeface="HfW cursive - 22"/>
              </a:rPr>
              <a:t>Ke</a:t>
            </a:r>
            <a:r>
              <a:rPr lang="en-GB" sz="2800" dirty="0">
                <a:solidFill>
                  <a:srgbClr val="800080"/>
                </a:solidFill>
                <a:latin typeface="HfW cursive - 22"/>
              </a:rPr>
              <a:t>y</a:t>
            </a:r>
            <a:r>
              <a:rPr lang="en-GB" sz="2800" u="sng" dirty="0">
                <a:solidFill>
                  <a:srgbClr val="800080"/>
                </a:solidFill>
                <a:latin typeface="HfW cursive - 22"/>
              </a:rPr>
              <a:t> Point</a:t>
            </a:r>
            <a:r>
              <a:rPr lang="en-GB" sz="2800" dirty="0">
                <a:solidFill>
                  <a:srgbClr val="800080"/>
                </a:solidFill>
                <a:latin typeface="HfW cursive - 22"/>
              </a:rPr>
              <a:t> </a:t>
            </a:r>
          </a:p>
          <a:p>
            <a:r>
              <a:rPr lang="en-GB" sz="2800" dirty="0">
                <a:solidFill>
                  <a:srgbClr val="800080"/>
                </a:solidFill>
                <a:latin typeface="HfW cursive - 22"/>
              </a:rPr>
              <a:t>Children applying their spelling words into a sentence gives the children a deeper</a:t>
            </a:r>
          </a:p>
          <a:p>
            <a:r>
              <a:rPr lang="en-GB" sz="2800" dirty="0">
                <a:solidFill>
                  <a:srgbClr val="800080"/>
                </a:solidFill>
                <a:latin typeface="HfW cursive - 22"/>
              </a:rPr>
              <a:t>understanding of the meaning of</a:t>
            </a:r>
          </a:p>
          <a:p>
            <a:r>
              <a:rPr lang="en-GB" sz="2800" dirty="0">
                <a:solidFill>
                  <a:srgbClr val="800080"/>
                </a:solidFill>
                <a:latin typeface="HfW cursive - 22"/>
              </a:rPr>
              <a:t>the word and an example of a </a:t>
            </a:r>
          </a:p>
          <a:p>
            <a:r>
              <a:rPr lang="en-GB" sz="2800" dirty="0">
                <a:solidFill>
                  <a:srgbClr val="800080"/>
                </a:solidFill>
                <a:latin typeface="HfW cursive - 22"/>
              </a:rPr>
              <a:t>context to use it in.</a:t>
            </a:r>
            <a:endParaRPr lang="en-GB" sz="2800" dirty="0">
              <a:solidFill>
                <a:srgbClr val="800080"/>
              </a:solidFill>
              <a:latin typeface="HfW cursive - 22"/>
            </a:endParaRPr>
          </a:p>
        </p:txBody>
      </p:sp>
      <p:grpSp>
        <p:nvGrpSpPr>
          <p:cNvPr id="15" name="Group 14"/>
          <p:cNvGrpSpPr/>
          <p:nvPr/>
        </p:nvGrpSpPr>
        <p:grpSpPr>
          <a:xfrm>
            <a:off x="6331714" y="2121662"/>
            <a:ext cx="3625597" cy="5128260"/>
            <a:chOff x="6331712" y="2121662"/>
            <a:chExt cx="3625597" cy="5128260"/>
          </a:xfrm>
        </p:grpSpPr>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6331712" y="2121662"/>
              <a:ext cx="3625597" cy="5128260"/>
            </a:xfrm>
            <a:prstGeom prst="rect">
              <a:avLst/>
            </a:prstGeom>
            <a:solidFill>
              <a:scrgbClr r="0" g="0" b="0">
                <a:alpha val="0"/>
              </a:scrgbClr>
            </a:solidFill>
          </p:spPr>
        </p:pic>
        <p:sp>
          <p:nvSpPr>
            <p:cNvPr id="9" name="TextBox 8"/>
            <p:cNvSpPr txBox="1"/>
            <p:nvPr/>
          </p:nvSpPr>
          <p:spPr>
            <a:xfrm>
              <a:off x="6591300" y="3429000"/>
              <a:ext cx="812800" cy="246221"/>
            </a:xfrm>
            <a:prstGeom prst="rect">
              <a:avLst/>
            </a:prstGeom>
            <a:noFill/>
          </p:spPr>
          <p:txBody>
            <a:bodyPr vert="horz" rtlCol="0">
              <a:spAutoFit/>
            </a:bodyPr>
            <a:lstStyle/>
            <a:p>
              <a:r>
                <a:rPr lang="en-GB" sz="1000">
                  <a:solidFill>
                    <a:srgbClr val="0000FF"/>
                  </a:solidFill>
                  <a:latin typeface="HfW cursive - 14"/>
                </a:rPr>
                <a:t>vision</a:t>
              </a:r>
              <a:endParaRPr lang="en-GB" sz="1000">
                <a:solidFill>
                  <a:srgbClr val="0000FF"/>
                </a:solidFill>
                <a:latin typeface="HfW cursive - 14"/>
              </a:endParaRPr>
            </a:p>
          </p:txBody>
        </p:sp>
        <p:sp>
          <p:nvSpPr>
            <p:cNvPr id="10" name="TextBox 9"/>
            <p:cNvSpPr txBox="1"/>
            <p:nvPr/>
          </p:nvSpPr>
          <p:spPr>
            <a:xfrm>
              <a:off x="6578600" y="3784600"/>
              <a:ext cx="965200" cy="246221"/>
            </a:xfrm>
            <a:prstGeom prst="rect">
              <a:avLst/>
            </a:prstGeom>
            <a:noFill/>
          </p:spPr>
          <p:txBody>
            <a:bodyPr vert="horz" rtlCol="0">
              <a:spAutoFit/>
            </a:bodyPr>
            <a:lstStyle/>
            <a:p>
              <a:r>
                <a:rPr lang="en-GB" sz="1000">
                  <a:solidFill>
                    <a:srgbClr val="0000FF"/>
                  </a:solidFill>
                  <a:latin typeface="HfW cursive - 12"/>
                </a:rPr>
                <a:t>invasion</a:t>
              </a:r>
              <a:endParaRPr lang="en-GB" sz="1000">
                <a:solidFill>
                  <a:srgbClr val="0000FF"/>
                </a:solidFill>
                <a:latin typeface="HfW cursive - 12"/>
              </a:endParaRPr>
            </a:p>
          </p:txBody>
        </p:sp>
        <p:sp>
          <p:nvSpPr>
            <p:cNvPr id="11" name="TextBox 10"/>
            <p:cNvSpPr txBox="1"/>
            <p:nvPr/>
          </p:nvSpPr>
          <p:spPr>
            <a:xfrm>
              <a:off x="6578600" y="4064000"/>
              <a:ext cx="965200" cy="246221"/>
            </a:xfrm>
            <a:prstGeom prst="rect">
              <a:avLst/>
            </a:prstGeom>
            <a:noFill/>
          </p:spPr>
          <p:txBody>
            <a:bodyPr vert="horz" rtlCol="0">
              <a:spAutoFit/>
            </a:bodyPr>
            <a:lstStyle/>
            <a:p>
              <a:r>
                <a:rPr lang="en-GB" sz="1000">
                  <a:solidFill>
                    <a:srgbClr val="0000FF"/>
                  </a:solidFill>
                  <a:latin typeface="HfW cursive - 12"/>
                </a:rPr>
                <a:t>mansion</a:t>
              </a:r>
              <a:endParaRPr lang="en-GB" sz="1000">
                <a:solidFill>
                  <a:srgbClr val="0000FF"/>
                </a:solidFill>
                <a:latin typeface="HfW cursive - 12"/>
              </a:endParaRPr>
            </a:p>
          </p:txBody>
        </p:sp>
        <p:sp>
          <p:nvSpPr>
            <p:cNvPr id="12" name="TextBox 11"/>
            <p:cNvSpPr txBox="1"/>
            <p:nvPr/>
          </p:nvSpPr>
          <p:spPr>
            <a:xfrm>
              <a:off x="6616700" y="4343400"/>
              <a:ext cx="863600" cy="246221"/>
            </a:xfrm>
            <a:prstGeom prst="rect">
              <a:avLst/>
            </a:prstGeom>
            <a:noFill/>
          </p:spPr>
          <p:txBody>
            <a:bodyPr vert="horz" rtlCol="0">
              <a:spAutoFit/>
            </a:bodyPr>
            <a:lstStyle/>
            <a:p>
              <a:r>
                <a:rPr lang="en-GB" sz="1000">
                  <a:solidFill>
                    <a:srgbClr val="0000FF"/>
                  </a:solidFill>
                  <a:latin typeface="HfW cursive - 12"/>
                </a:rPr>
                <a:t>erosion</a:t>
              </a:r>
              <a:endParaRPr lang="en-GB" sz="1000">
                <a:solidFill>
                  <a:srgbClr val="0000FF"/>
                </a:solidFill>
                <a:latin typeface="HfW cursive - 12"/>
              </a:endParaRPr>
            </a:p>
          </p:txBody>
        </p:sp>
        <p:sp>
          <p:nvSpPr>
            <p:cNvPr id="13" name="TextBox 12"/>
            <p:cNvSpPr txBox="1"/>
            <p:nvPr/>
          </p:nvSpPr>
          <p:spPr>
            <a:xfrm>
              <a:off x="6591300" y="4622800"/>
              <a:ext cx="914400" cy="246221"/>
            </a:xfrm>
            <a:prstGeom prst="rect">
              <a:avLst/>
            </a:prstGeom>
            <a:noFill/>
          </p:spPr>
          <p:txBody>
            <a:bodyPr vert="horz" rtlCol="0">
              <a:spAutoFit/>
            </a:bodyPr>
            <a:lstStyle/>
            <a:p>
              <a:r>
                <a:rPr lang="en-GB" sz="1000">
                  <a:solidFill>
                    <a:srgbClr val="0000FF"/>
                  </a:solidFill>
                  <a:latin typeface="HfW cursive - 13"/>
                </a:rPr>
                <a:t>pension</a:t>
              </a:r>
              <a:endParaRPr lang="en-GB" sz="1000">
                <a:solidFill>
                  <a:srgbClr val="0000FF"/>
                </a:solidFill>
                <a:latin typeface="HfW cursive - 13"/>
              </a:endParaRPr>
            </a:p>
          </p:txBody>
        </p:sp>
        <p:sp>
          <p:nvSpPr>
            <p:cNvPr id="14" name="TextBox 13"/>
            <p:cNvSpPr txBox="1"/>
            <p:nvPr/>
          </p:nvSpPr>
          <p:spPr>
            <a:xfrm>
              <a:off x="6578600" y="4927600"/>
              <a:ext cx="939800" cy="246221"/>
            </a:xfrm>
            <a:prstGeom prst="rect">
              <a:avLst/>
            </a:prstGeom>
            <a:noFill/>
          </p:spPr>
          <p:txBody>
            <a:bodyPr vert="horz" rtlCol="0">
              <a:spAutoFit/>
            </a:bodyPr>
            <a:lstStyle/>
            <a:p>
              <a:r>
                <a:rPr lang="en-GB" sz="1000">
                  <a:solidFill>
                    <a:srgbClr val="0000FF"/>
                  </a:solidFill>
                  <a:latin typeface="HfW cursive - 13"/>
                </a:rPr>
                <a:t>revision</a:t>
              </a:r>
              <a:endParaRPr lang="en-GB" sz="1000">
                <a:solidFill>
                  <a:srgbClr val="0000FF"/>
                </a:solidFill>
                <a:latin typeface="HfW cursive - 13"/>
              </a:endParaRPr>
            </a:p>
          </p:txBody>
        </p:sp>
      </p:grpSp>
      <p:pic>
        <p:nvPicPr>
          <p:cNvPr id="16" name="Picture 15"/>
          <p:cNvPicPr>
            <a:picLocks/>
          </p:cNvPicPr>
          <p:nvPr/>
        </p:nvPicPr>
        <p:blipFill>
          <a:blip r:embed="rId4">
            <a:extLst>
              <a:ext uri="{28A0092B-C50C-407E-A947-70E740481C1C}">
                <a14:useLocalDpi xmlns:a14="http://schemas.microsoft.com/office/drawing/2010/main" val="0"/>
              </a:ext>
            </a:extLst>
          </a:blip>
          <a:stretch>
            <a:fillRect/>
          </a:stretch>
        </p:blipFill>
        <p:spPr>
          <a:xfrm>
            <a:off x="5226050" y="2165350"/>
            <a:ext cx="1061212" cy="1538732"/>
          </a:xfrm>
          <a:prstGeom prst="rect">
            <a:avLst/>
          </a:prstGeom>
          <a:solidFill>
            <a:scrgbClr r="0" g="0" b="0">
              <a:alpha val="0"/>
            </a:scrgbClr>
          </a:solidFill>
        </p:spPr>
      </p:pic>
    </p:spTree>
    <p:extLst>
      <p:ext uri="{BB962C8B-B14F-4D97-AF65-F5344CB8AC3E}">
        <p14:creationId xmlns:p14="http://schemas.microsoft.com/office/powerpoint/2010/main" val="2737221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76200" y="1346202"/>
            <a:ext cx="8966200" cy="830997"/>
          </a:xfrm>
          <a:prstGeom prst="rect">
            <a:avLst/>
          </a:prstGeom>
          <a:noFill/>
        </p:spPr>
        <p:txBody>
          <a:bodyPr vert="horz" rtlCol="0">
            <a:spAutoFit/>
          </a:bodyPr>
          <a:lstStyle/>
          <a:p>
            <a:r>
              <a:rPr lang="en-GB" sz="2400" u="sng" dirty="0">
                <a:solidFill>
                  <a:srgbClr val="0000FF"/>
                </a:solidFill>
                <a:latin typeface="HfW cursive - 22"/>
              </a:rPr>
              <a:t>Session Outcomes:</a:t>
            </a:r>
          </a:p>
          <a:p>
            <a:r>
              <a:rPr lang="en-GB" sz="2400" u="sng" dirty="0">
                <a:solidFill>
                  <a:srgbClr val="0000FF"/>
                </a:solidFill>
                <a:latin typeface="HfW cursive - 22"/>
              </a:rPr>
              <a:t>4</a:t>
            </a:r>
            <a:r>
              <a:rPr lang="en-GB" sz="2400" dirty="0">
                <a:solidFill>
                  <a:srgbClr val="0000FF"/>
                </a:solidFill>
                <a:latin typeface="HfW cursive - 22"/>
              </a:rPr>
              <a:t>) English - strategies for improving reading comprehension</a:t>
            </a:r>
            <a:endParaRPr lang="en-GB" sz="2400" dirty="0">
              <a:solidFill>
                <a:srgbClr val="0000FF"/>
              </a:solidFill>
              <a:latin typeface="HfW cursive - 22"/>
            </a:endParaRPr>
          </a:p>
        </p:txBody>
      </p:sp>
      <p:sp>
        <p:nvSpPr>
          <p:cNvPr id="6" name="TextBox 5"/>
          <p:cNvSpPr txBox="1"/>
          <p:nvPr/>
        </p:nvSpPr>
        <p:spPr>
          <a:xfrm>
            <a:off x="38100" y="6210302"/>
            <a:ext cx="8915400" cy="646331"/>
          </a:xfrm>
          <a:prstGeom prst="rect">
            <a:avLst/>
          </a:prstGeom>
          <a:noFill/>
        </p:spPr>
        <p:txBody>
          <a:bodyPr vert="horz" rtlCol="0">
            <a:spAutoFit/>
          </a:bodyPr>
          <a:lstStyle/>
          <a:p>
            <a:endParaRPr lang="en-GB"/>
          </a:p>
          <a:p>
            <a:endParaRPr lang="en-GB"/>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8991600" y="1181102"/>
            <a:ext cx="1202690" cy="7201027"/>
          </a:xfrm>
          <a:prstGeom prst="rect">
            <a:avLst/>
          </a:prstGeom>
          <a:solidFill>
            <a:scrgbClr r="0" g="0" b="0">
              <a:alpha val="0"/>
            </a:scrgbClr>
          </a:solidFill>
        </p:spPr>
      </p:pic>
      <p:sp>
        <p:nvSpPr>
          <p:cNvPr id="8" name="TextBox 7"/>
          <p:cNvSpPr txBox="1"/>
          <p:nvPr/>
        </p:nvSpPr>
        <p:spPr>
          <a:xfrm>
            <a:off x="279400" y="2540002"/>
            <a:ext cx="8305800" cy="2769989"/>
          </a:xfrm>
          <a:prstGeom prst="rect">
            <a:avLst/>
          </a:prstGeom>
          <a:noFill/>
        </p:spPr>
        <p:txBody>
          <a:bodyPr vert="horz" rtlCol="0">
            <a:spAutoFit/>
          </a:bodyPr>
          <a:lstStyle/>
          <a:p>
            <a:r>
              <a:rPr lang="en-GB" sz="2400" dirty="0">
                <a:solidFill>
                  <a:srgbClr val="005500"/>
                </a:solidFill>
                <a:latin typeface="Arial - 24"/>
              </a:rPr>
              <a:t>Children are read weekly at least once with myself </a:t>
            </a:r>
          </a:p>
          <a:p>
            <a:r>
              <a:rPr lang="en-GB" sz="2400" dirty="0">
                <a:solidFill>
                  <a:srgbClr val="005500"/>
                </a:solidFill>
                <a:latin typeface="Arial - 24"/>
              </a:rPr>
              <a:t>Books are changed weekly</a:t>
            </a:r>
          </a:p>
          <a:p>
            <a:r>
              <a:rPr lang="en-GB" sz="2400" dirty="0">
                <a:solidFill>
                  <a:srgbClr val="005500"/>
                </a:solidFill>
                <a:latin typeface="Arial - 24"/>
              </a:rPr>
              <a:t>Ideally children are read with at home </a:t>
            </a:r>
            <a:r>
              <a:rPr lang="en-GB" sz="2400" u="sng" dirty="0">
                <a:solidFill>
                  <a:srgbClr val="005500"/>
                </a:solidFill>
                <a:latin typeface="Arial - 24"/>
              </a:rPr>
              <a:t>x4 times </a:t>
            </a:r>
            <a:r>
              <a:rPr lang="en-GB" sz="2400" dirty="0">
                <a:solidFill>
                  <a:srgbClr val="005500"/>
                </a:solidFill>
                <a:latin typeface="Arial - 24"/>
              </a:rPr>
              <a:t>each week - please write in the reading record book when you hear them read.</a:t>
            </a:r>
          </a:p>
          <a:p>
            <a:endParaRPr lang="en-GB" dirty="0">
              <a:solidFill>
                <a:srgbClr val="005500"/>
              </a:solidFill>
              <a:latin typeface="Arial - 24"/>
            </a:endParaRPr>
          </a:p>
          <a:p>
            <a:r>
              <a:rPr lang="en-GB" dirty="0">
                <a:solidFill>
                  <a:srgbClr val="005500"/>
                </a:solidFill>
                <a:latin typeface="Arial - 24"/>
              </a:rPr>
              <a:t> </a:t>
            </a:r>
          </a:p>
          <a:p>
            <a:endParaRPr lang="en-GB" dirty="0">
              <a:solidFill>
                <a:srgbClr val="005500"/>
              </a:solidFill>
              <a:latin typeface="Arial - 24"/>
            </a:endParaRPr>
          </a:p>
        </p:txBody>
      </p:sp>
      <p:sp>
        <p:nvSpPr>
          <p:cNvPr id="9" name="TextBox 8"/>
          <p:cNvSpPr txBox="1"/>
          <p:nvPr/>
        </p:nvSpPr>
        <p:spPr>
          <a:xfrm>
            <a:off x="266700" y="5410202"/>
            <a:ext cx="9144000" cy="5509200"/>
          </a:xfrm>
          <a:prstGeom prst="rect">
            <a:avLst/>
          </a:prstGeom>
          <a:noFill/>
        </p:spPr>
        <p:txBody>
          <a:bodyPr vert="horz" rtlCol="0">
            <a:spAutoFit/>
          </a:bodyPr>
          <a:lstStyle/>
          <a:p>
            <a:r>
              <a:rPr lang="en-GB" sz="3200" b="1" i="1" dirty="0">
                <a:solidFill>
                  <a:srgbClr val="800080"/>
                </a:solidFill>
                <a:latin typeface="Arial - 17"/>
              </a:rPr>
              <a:t>It is important that children not only read the words on the page, but also  understand and enjoy books.</a:t>
            </a:r>
          </a:p>
          <a:p>
            <a:r>
              <a:rPr lang="en-GB" sz="3200" b="1" i="1" dirty="0">
                <a:solidFill>
                  <a:srgbClr val="800080"/>
                </a:solidFill>
                <a:latin typeface="Arial - 17"/>
              </a:rPr>
              <a:t> </a:t>
            </a:r>
          </a:p>
          <a:p>
            <a:r>
              <a:rPr lang="en-GB" sz="3200" b="1" i="1" dirty="0">
                <a:solidFill>
                  <a:srgbClr val="800080"/>
                </a:solidFill>
                <a:latin typeface="Arial - 17"/>
              </a:rPr>
              <a:t>The ability to read and understand texts greatly enhances children’s chances of  achieving across the curriculum, encouraging them to become more independent  in finding information as well as extending their knowledge and developing their  vocabulary.</a:t>
            </a:r>
            <a:r>
              <a:rPr lang="en-GB" sz="3200" b="1" dirty="0">
                <a:solidFill>
                  <a:srgbClr val="000000"/>
                </a:solidFill>
                <a:latin typeface="Arial - 17"/>
              </a:rPr>
              <a:t> </a:t>
            </a:r>
            <a:endParaRPr lang="en-GB" sz="3200" b="1" dirty="0">
              <a:solidFill>
                <a:srgbClr val="000000"/>
              </a:solidFill>
              <a:latin typeface="Arial - 17"/>
            </a:endParaRPr>
          </a:p>
        </p:txBody>
      </p:sp>
    </p:spTree>
    <p:extLst>
      <p:ext uri="{BB962C8B-B14F-4D97-AF65-F5344CB8AC3E}">
        <p14:creationId xmlns:p14="http://schemas.microsoft.com/office/powerpoint/2010/main" val="3221478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114300" y="6658701"/>
            <a:ext cx="8966200" cy="1384995"/>
          </a:xfrm>
          <a:prstGeom prst="rect">
            <a:avLst/>
          </a:prstGeom>
          <a:noFill/>
        </p:spPr>
        <p:txBody>
          <a:bodyPr vert="horz" rtlCol="0">
            <a:spAutoFit/>
          </a:bodyPr>
          <a:lstStyle/>
          <a:p>
            <a:r>
              <a:rPr lang="en-GB" sz="2800" u="sng" dirty="0">
                <a:solidFill>
                  <a:srgbClr val="0000FF"/>
                </a:solidFill>
                <a:latin typeface="HfW cursive - 22"/>
              </a:rPr>
              <a:t>Session Outcomes:</a:t>
            </a:r>
          </a:p>
          <a:p>
            <a:r>
              <a:rPr lang="en-GB" sz="2800" u="sng" dirty="0">
                <a:solidFill>
                  <a:srgbClr val="0000FF"/>
                </a:solidFill>
                <a:latin typeface="HfW cursive - 22"/>
              </a:rPr>
              <a:t>4</a:t>
            </a:r>
            <a:r>
              <a:rPr lang="en-GB" sz="2800" dirty="0">
                <a:solidFill>
                  <a:srgbClr val="0000FF"/>
                </a:solidFill>
                <a:latin typeface="HfW cursive - 22"/>
              </a:rPr>
              <a:t>) </a:t>
            </a:r>
            <a:r>
              <a:rPr lang="en-GB" sz="2800" u="sng" dirty="0">
                <a:solidFill>
                  <a:srgbClr val="0000FF"/>
                </a:solidFill>
                <a:latin typeface="HfW cursive - 22"/>
              </a:rPr>
              <a:t>English -</a:t>
            </a:r>
            <a:r>
              <a:rPr lang="en-GB" sz="2800" dirty="0">
                <a:solidFill>
                  <a:srgbClr val="0000FF"/>
                </a:solidFill>
                <a:latin typeface="HfW cursive - 22"/>
              </a:rPr>
              <a:t> strategies for improving reading comprehension</a:t>
            </a:r>
            <a:endParaRPr lang="en-GB" sz="2800" dirty="0">
              <a:solidFill>
                <a:srgbClr val="0000FF"/>
              </a:solidFill>
              <a:latin typeface="HfW cursive - 22"/>
            </a:endParaRPr>
          </a:p>
        </p:txBody>
      </p:sp>
      <p:sp>
        <p:nvSpPr>
          <p:cNvPr id="6" name="TextBox 5"/>
          <p:cNvSpPr txBox="1"/>
          <p:nvPr/>
        </p:nvSpPr>
        <p:spPr>
          <a:xfrm>
            <a:off x="114300" y="2052645"/>
            <a:ext cx="10363200" cy="4016484"/>
          </a:xfrm>
          <a:prstGeom prst="rect">
            <a:avLst/>
          </a:prstGeom>
          <a:noFill/>
        </p:spPr>
        <p:txBody>
          <a:bodyPr vert="horz" rtlCol="0">
            <a:spAutoFit/>
          </a:bodyPr>
          <a:lstStyle/>
          <a:p>
            <a:r>
              <a:rPr lang="en-GB" sz="2000" u="sng" dirty="0">
                <a:solidFill>
                  <a:srgbClr val="FF0000"/>
                </a:solidFill>
                <a:latin typeface="HfW cursive - 22"/>
              </a:rPr>
              <a:t>Ke</a:t>
            </a:r>
            <a:r>
              <a:rPr lang="en-GB" sz="2000" dirty="0">
                <a:solidFill>
                  <a:srgbClr val="FF0000"/>
                </a:solidFill>
                <a:latin typeface="HfW cursive - 22"/>
              </a:rPr>
              <a:t>y</a:t>
            </a:r>
            <a:r>
              <a:rPr lang="en-GB" sz="2000" u="sng" dirty="0">
                <a:solidFill>
                  <a:srgbClr val="FF0000"/>
                </a:solidFill>
                <a:latin typeface="HfW cursive - 22"/>
              </a:rPr>
              <a:t> Point</a:t>
            </a:r>
            <a:r>
              <a:rPr lang="en-GB" sz="2000" u="sng" dirty="0">
                <a:solidFill>
                  <a:srgbClr val="800080"/>
                </a:solidFill>
                <a:latin typeface="HfW cursive - 22"/>
              </a:rPr>
              <a:t> - inferential skills enhance pupil's comprehension skills</a:t>
            </a:r>
          </a:p>
          <a:p>
            <a:endParaRPr lang="en-GB" sz="2000" u="sng" dirty="0">
              <a:solidFill>
                <a:srgbClr val="800080"/>
              </a:solidFill>
              <a:latin typeface="HfW cursive - 22"/>
            </a:endParaRPr>
          </a:p>
          <a:p>
            <a:r>
              <a:rPr lang="en-GB" sz="2000" u="sng" dirty="0">
                <a:solidFill>
                  <a:srgbClr val="800080"/>
                </a:solidFill>
                <a:latin typeface="HfW cursive - 22"/>
              </a:rPr>
              <a:t>It</a:t>
            </a:r>
            <a:r>
              <a:rPr lang="en-GB" sz="2000" dirty="0">
                <a:solidFill>
                  <a:srgbClr val="800080"/>
                </a:solidFill>
                <a:latin typeface="HfW cursive - 22"/>
              </a:rPr>
              <a:t> is beneficial to pay close attention to what pupils can infer about  plot/characters/settings/</a:t>
            </a:r>
            <a:r>
              <a:rPr lang="en-GB" sz="2000" dirty="0" err="1">
                <a:solidFill>
                  <a:srgbClr val="800080"/>
                </a:solidFill>
                <a:latin typeface="HfW cursive - 22"/>
              </a:rPr>
              <a:t>etc</a:t>
            </a:r>
            <a:r>
              <a:rPr lang="en-GB" sz="2000" dirty="0">
                <a:solidFill>
                  <a:srgbClr val="800080"/>
                </a:solidFill>
                <a:latin typeface="HfW cursive - 22"/>
              </a:rPr>
              <a:t> from reading the text and closely analysing  the author's use of language.</a:t>
            </a:r>
          </a:p>
          <a:p>
            <a:endParaRPr lang="en-GB" sz="2000" dirty="0">
              <a:solidFill>
                <a:srgbClr val="800080"/>
              </a:solidFill>
              <a:latin typeface="HfW cursive - 22"/>
            </a:endParaRPr>
          </a:p>
          <a:p>
            <a:r>
              <a:rPr lang="en-GB" sz="2000" dirty="0">
                <a:solidFill>
                  <a:srgbClr val="800080"/>
                </a:solidFill>
                <a:latin typeface="HfW cursive - 22"/>
              </a:rPr>
              <a:t>Qu</a:t>
            </a:r>
            <a:r>
              <a:rPr lang="en-GB" sz="2000" u="sng" dirty="0">
                <a:solidFill>
                  <a:srgbClr val="000000"/>
                </a:solidFill>
                <a:latin typeface="HfW cursive - 22"/>
              </a:rPr>
              <a:t>estion examples</a:t>
            </a:r>
          </a:p>
          <a:p>
            <a:r>
              <a:rPr lang="en-GB" sz="2000" u="sng" dirty="0">
                <a:solidFill>
                  <a:srgbClr val="000000"/>
                </a:solidFill>
                <a:latin typeface="HfW cursive - 22"/>
              </a:rPr>
              <a:t>1</a:t>
            </a:r>
            <a:r>
              <a:rPr lang="en-GB" sz="2000" b="1" dirty="0">
                <a:solidFill>
                  <a:srgbClr val="000000"/>
                </a:solidFill>
                <a:latin typeface="Arial - 20"/>
              </a:rPr>
              <a:t>.What makes you think that?</a:t>
            </a:r>
          </a:p>
          <a:p>
            <a:r>
              <a:rPr lang="en-GB" sz="2000" b="1" dirty="0">
                <a:solidFill>
                  <a:srgbClr val="000000"/>
                </a:solidFill>
                <a:latin typeface="Arial - 20"/>
              </a:rPr>
              <a:t>2.What words give you that impression? Why?</a:t>
            </a:r>
          </a:p>
          <a:p>
            <a:r>
              <a:rPr lang="en-GB" sz="2000" b="1" dirty="0">
                <a:solidFill>
                  <a:srgbClr val="000000"/>
                </a:solidFill>
                <a:latin typeface="Arial - 20"/>
              </a:rPr>
              <a:t>3.Why was (</a:t>
            </a:r>
            <a:r>
              <a:rPr lang="en-GB" sz="2000" b="1" i="1" dirty="0">
                <a:solidFill>
                  <a:srgbClr val="000000"/>
                </a:solidFill>
                <a:latin typeface="Arial - 20"/>
              </a:rPr>
              <a:t>character name</a:t>
            </a:r>
            <a:r>
              <a:rPr lang="en-GB" sz="2000" b="1" dirty="0">
                <a:solidFill>
                  <a:srgbClr val="000000"/>
                </a:solidFill>
                <a:latin typeface="Arial - 20"/>
              </a:rPr>
              <a:t>) important to the story?</a:t>
            </a:r>
          </a:p>
          <a:p>
            <a:r>
              <a:rPr lang="en-GB" sz="2000" b="1" dirty="0">
                <a:solidFill>
                  <a:srgbClr val="000000"/>
                </a:solidFill>
                <a:latin typeface="Arial - 20"/>
              </a:rPr>
              <a:t>4. What words inform us about the emotions of the characters?</a:t>
            </a:r>
          </a:p>
          <a:p>
            <a:r>
              <a:rPr lang="en-GB" sz="2000" b="1" dirty="0">
                <a:solidFill>
                  <a:srgbClr val="000000"/>
                </a:solidFill>
                <a:latin typeface="Arial - 20"/>
              </a:rPr>
              <a:t>5. What have we learnt about the characters from reading this passage?</a:t>
            </a:r>
          </a:p>
          <a:p>
            <a:r>
              <a:rPr lang="en-GB" sz="1500" b="1" dirty="0">
                <a:solidFill>
                  <a:srgbClr val="000000"/>
                </a:solidFill>
                <a:latin typeface="Arial - 20"/>
              </a:rPr>
              <a:t>6. What words and phrases capture your imagination?</a:t>
            </a:r>
            <a:endParaRPr lang="en-GB" sz="1500" b="1" dirty="0">
              <a:solidFill>
                <a:srgbClr val="000000"/>
              </a:solidFill>
              <a:latin typeface="Arial - 20"/>
            </a:endParaRPr>
          </a:p>
        </p:txBody>
      </p:sp>
    </p:spTree>
    <p:extLst>
      <p:ext uri="{BB962C8B-B14F-4D97-AF65-F5344CB8AC3E}">
        <p14:creationId xmlns:p14="http://schemas.microsoft.com/office/powerpoint/2010/main" val="1004811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63500" y="3817622"/>
            <a:ext cx="10287000" cy="3108543"/>
          </a:xfrm>
          <a:prstGeom prst="rect">
            <a:avLst/>
          </a:prstGeom>
          <a:noFill/>
        </p:spPr>
        <p:txBody>
          <a:bodyPr vert="horz" rtlCol="0">
            <a:spAutoFit/>
          </a:bodyPr>
          <a:lstStyle/>
          <a:p>
            <a:r>
              <a:rPr lang="en-GB" sz="2800" u="sng" dirty="0">
                <a:solidFill>
                  <a:srgbClr val="0000FF"/>
                </a:solidFill>
                <a:latin typeface="HfW cursive - 22"/>
              </a:rPr>
              <a:t>Session Outcomes:</a:t>
            </a:r>
          </a:p>
          <a:p>
            <a:r>
              <a:rPr lang="en-GB" sz="2800" u="sng" dirty="0">
                <a:solidFill>
                  <a:srgbClr val="0000FF"/>
                </a:solidFill>
                <a:latin typeface="HfW cursive - 22"/>
              </a:rPr>
              <a:t>1</a:t>
            </a:r>
            <a:r>
              <a:rPr lang="en-GB" sz="2800" dirty="0">
                <a:solidFill>
                  <a:srgbClr val="0000FF"/>
                </a:solidFill>
                <a:latin typeface="HfW cursive - 22"/>
              </a:rPr>
              <a:t>) Maths - recommended strategies when completing addition and subtraction facts in Year 4</a:t>
            </a:r>
          </a:p>
          <a:p>
            <a:r>
              <a:rPr lang="en-GB" sz="2800" dirty="0">
                <a:solidFill>
                  <a:srgbClr val="0000FF"/>
                </a:solidFill>
                <a:latin typeface="HfW cursive - 22"/>
              </a:rPr>
              <a:t>2) Maths - essential times tables facts in Year 4</a:t>
            </a:r>
          </a:p>
          <a:p>
            <a:r>
              <a:rPr lang="en-GB" sz="2800" dirty="0">
                <a:solidFill>
                  <a:srgbClr val="0000FF"/>
                </a:solidFill>
                <a:latin typeface="HfW cursive - 22"/>
              </a:rPr>
              <a:t>3) English - methodologies for learning, and applying, new spellings</a:t>
            </a:r>
          </a:p>
          <a:p>
            <a:r>
              <a:rPr lang="en-GB" sz="2800" dirty="0">
                <a:solidFill>
                  <a:srgbClr val="0000FF"/>
                </a:solidFill>
                <a:latin typeface="HfW cursive - 22"/>
              </a:rPr>
              <a:t>4) English - strategies for improving reading comprehension</a:t>
            </a:r>
            <a:endParaRPr lang="en-GB" sz="2800" dirty="0">
              <a:solidFill>
                <a:srgbClr val="0000FF"/>
              </a:solidFill>
              <a:latin typeface="HfW cursive - 22"/>
            </a:endParaRPr>
          </a:p>
        </p:txBody>
      </p:sp>
      <p:sp>
        <p:nvSpPr>
          <p:cNvPr id="6" name="TextBox 5"/>
          <p:cNvSpPr txBox="1"/>
          <p:nvPr/>
        </p:nvSpPr>
        <p:spPr>
          <a:xfrm>
            <a:off x="63500" y="1346200"/>
            <a:ext cx="4775200" cy="523220"/>
          </a:xfrm>
          <a:prstGeom prst="rect">
            <a:avLst/>
          </a:prstGeom>
          <a:noFill/>
        </p:spPr>
        <p:txBody>
          <a:bodyPr vert="horz" rtlCol="0">
            <a:spAutoFit/>
          </a:bodyPr>
          <a:lstStyle/>
          <a:p>
            <a:r>
              <a:rPr lang="en-GB" sz="2800" dirty="0">
                <a:solidFill>
                  <a:srgbClr val="800080"/>
                </a:solidFill>
                <a:latin typeface="HfW cursive - 28"/>
              </a:rPr>
              <a:t>Key Points to remember</a:t>
            </a:r>
            <a:r>
              <a:rPr lang="en-GB" sz="2100" dirty="0">
                <a:solidFill>
                  <a:srgbClr val="800080"/>
                </a:solidFill>
                <a:latin typeface="HfW cursive - 28"/>
              </a:rPr>
              <a:t>:</a:t>
            </a:r>
            <a:endParaRPr lang="en-GB" sz="2100" dirty="0">
              <a:solidFill>
                <a:srgbClr val="800080"/>
              </a:solidFill>
              <a:latin typeface="HfW cursive - 28"/>
            </a:endParaRPr>
          </a:p>
        </p:txBody>
      </p:sp>
    </p:spTree>
    <p:extLst>
      <p:ext uri="{BB962C8B-B14F-4D97-AF65-F5344CB8AC3E}">
        <p14:creationId xmlns:p14="http://schemas.microsoft.com/office/powerpoint/2010/main" val="66611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17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sp>
        <p:nvSpPr>
          <p:cNvPr id="2" name="TextBox 1"/>
          <p:cNvSpPr txBox="1"/>
          <p:nvPr/>
        </p:nvSpPr>
        <p:spPr>
          <a:xfrm>
            <a:off x="355600" y="1485900"/>
            <a:ext cx="4643120" cy="646331"/>
          </a:xfrm>
          <a:prstGeom prst="rect">
            <a:avLst/>
          </a:prstGeom>
          <a:noFill/>
        </p:spPr>
        <p:txBody>
          <a:bodyPr vert="horz" wrap="square" rtlCol="0">
            <a:spAutoFit/>
          </a:bodyPr>
          <a:lstStyle/>
          <a:p>
            <a:r>
              <a:rPr lang="en-GB" sz="3600" u="sng" dirty="0">
                <a:solidFill>
                  <a:srgbClr val="800080"/>
                </a:solidFill>
                <a:latin typeface="Arial - 31"/>
              </a:rPr>
              <a:t>School Blog</a:t>
            </a:r>
            <a:endParaRPr lang="en-GB" sz="3600" u="sng" dirty="0">
              <a:solidFill>
                <a:srgbClr val="800080"/>
              </a:solidFill>
              <a:latin typeface="Arial - 31"/>
            </a:endParaRPr>
          </a:p>
        </p:txBody>
      </p:sp>
      <p:sp>
        <p:nvSpPr>
          <p:cNvPr id="3" name="TextBox 2">
            <a:hlinkClick r:id="rId2"/>
          </p:cNvPr>
          <p:cNvSpPr txBox="1"/>
          <p:nvPr/>
        </p:nvSpPr>
        <p:spPr>
          <a:xfrm>
            <a:off x="355600" y="2604823"/>
            <a:ext cx="5359400" cy="3462486"/>
          </a:xfrm>
          <a:prstGeom prst="rect">
            <a:avLst/>
          </a:prstGeom>
          <a:noFill/>
        </p:spPr>
        <p:txBody>
          <a:bodyPr vert="horz" rtlCol="0">
            <a:spAutoFit/>
          </a:bodyPr>
          <a:lstStyle/>
          <a:p>
            <a:r>
              <a:rPr lang="en-GB" sz="3600" dirty="0">
                <a:solidFill>
                  <a:srgbClr val="000000"/>
                </a:solidFill>
                <a:latin typeface="Arial - 18"/>
              </a:rPr>
              <a:t>1. Our blog - you can see what the class has been  up to:</a:t>
            </a:r>
          </a:p>
          <a:p>
            <a:r>
              <a:rPr lang="en-GB" sz="3600" dirty="0">
                <a:solidFill>
                  <a:srgbClr val="000000"/>
                </a:solidFill>
                <a:latin typeface="Arial - 18"/>
              </a:rPr>
              <a:t>http://www.cathedralprimaryschool.com/class4/</a:t>
            </a:r>
          </a:p>
          <a:p>
            <a:endParaRPr lang="en-GB" sz="1300" dirty="0">
              <a:solidFill>
                <a:srgbClr val="000000"/>
              </a:solidFill>
              <a:latin typeface="Arial - 18"/>
            </a:endParaRPr>
          </a:p>
          <a:p>
            <a:endParaRPr lang="en-GB" sz="1300" dirty="0">
              <a:solidFill>
                <a:srgbClr val="000000"/>
              </a:solidFill>
              <a:latin typeface="Arial - 18"/>
            </a:endParaRPr>
          </a:p>
          <a:p>
            <a:endParaRPr lang="en-GB" sz="1300" dirty="0">
              <a:solidFill>
                <a:srgbClr val="000000"/>
              </a:solidFill>
              <a:latin typeface="Arial - 18"/>
            </a:endParaRPr>
          </a:p>
        </p:txBody>
      </p:sp>
      <p:grpSp>
        <p:nvGrpSpPr>
          <p:cNvPr id="6" name="Group 5"/>
          <p:cNvGrpSpPr/>
          <p:nvPr/>
        </p:nvGrpSpPr>
        <p:grpSpPr>
          <a:xfrm>
            <a:off x="-406400" y="8114"/>
            <a:ext cx="10312400" cy="2664225"/>
            <a:chOff x="0" y="101600"/>
            <a:chExt cx="10312400" cy="1019683"/>
          </a:xfrm>
        </p:grpSpPr>
        <p:sp>
          <p:nvSpPr>
            <p:cNvPr id="4" name="TextBox 3"/>
            <p:cNvSpPr txBox="1"/>
            <p:nvPr/>
          </p:nvSpPr>
          <p:spPr>
            <a:xfrm>
              <a:off x="0" y="2032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7520432" y="101600"/>
              <a:ext cx="2791968" cy="1019683"/>
            </a:xfrm>
            <a:prstGeom prst="rect">
              <a:avLst/>
            </a:prstGeom>
            <a:solidFill>
              <a:scrgbClr r="0" g="0" b="0">
                <a:alpha val="0"/>
              </a:scrgbClr>
            </a:solidFill>
          </p:spPr>
        </p:pic>
      </p:grpSp>
      <p:sp>
        <p:nvSpPr>
          <p:cNvPr id="7" name="TextBox 6"/>
          <p:cNvSpPr txBox="1"/>
          <p:nvPr/>
        </p:nvSpPr>
        <p:spPr>
          <a:xfrm>
            <a:off x="355600" y="6608767"/>
            <a:ext cx="2489200" cy="1200329"/>
          </a:xfrm>
          <a:prstGeom prst="rect">
            <a:avLst/>
          </a:prstGeom>
          <a:noFill/>
        </p:spPr>
        <p:txBody>
          <a:bodyPr vert="horz" rtlCol="0">
            <a:spAutoFit/>
          </a:bodyPr>
          <a:lstStyle/>
          <a:p>
            <a:r>
              <a:rPr lang="en-GB" sz="3600" u="sng" dirty="0">
                <a:solidFill>
                  <a:srgbClr val="800080"/>
                </a:solidFill>
                <a:latin typeface="Arial - 35"/>
              </a:rPr>
              <a:t>Maths blog!</a:t>
            </a:r>
            <a:endParaRPr lang="en-GB" sz="3600" u="sng" dirty="0">
              <a:solidFill>
                <a:srgbClr val="800080"/>
              </a:solidFill>
              <a:latin typeface="Arial - 35"/>
            </a:endParaRPr>
          </a:p>
        </p:txBody>
      </p:sp>
      <p:sp>
        <p:nvSpPr>
          <p:cNvPr id="8" name="TextBox 7"/>
          <p:cNvSpPr txBox="1"/>
          <p:nvPr/>
        </p:nvSpPr>
        <p:spPr>
          <a:xfrm>
            <a:off x="4749800" y="-1524074"/>
            <a:ext cx="4305300" cy="1292662"/>
          </a:xfrm>
          <a:prstGeom prst="rect">
            <a:avLst/>
          </a:prstGeom>
          <a:noFill/>
        </p:spPr>
        <p:txBody>
          <a:bodyPr vert="horz" rtlCol="0">
            <a:spAutoFit/>
          </a:bodyPr>
          <a:lstStyle/>
          <a:p>
            <a:r>
              <a:rPr lang="en-GB" sz="1300" i="1">
                <a:solidFill>
                  <a:srgbClr val="800080"/>
                </a:solidFill>
                <a:latin typeface="Times New Roman - 18"/>
              </a:rPr>
              <a:t>Please ask your child which method they are currently using in school. Ask your child to show you the method - it is often beneficial to recap what has been done successfully with children previously, before moving on. If, at any time, children are making significant errors, return to the previous year in calculation.</a:t>
            </a:r>
            <a:r>
              <a:rPr lang="en-GB" sz="1100">
                <a:solidFill>
                  <a:srgbClr val="000000"/>
                </a:solidFill>
                <a:latin typeface="Times New Roman - 15"/>
              </a:rPr>
              <a:t> </a:t>
            </a:r>
            <a:endParaRPr lang="en-GB" sz="1100">
              <a:solidFill>
                <a:srgbClr val="000000"/>
              </a:solidFill>
              <a:latin typeface="Times New Roman - 15"/>
            </a:endParaRPr>
          </a:p>
        </p:txBody>
      </p:sp>
    </p:spTree>
    <p:extLst>
      <p:ext uri="{BB962C8B-B14F-4D97-AF65-F5344CB8AC3E}">
        <p14:creationId xmlns:p14="http://schemas.microsoft.com/office/powerpoint/2010/main" val="160231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65462"/>
            <a:ext cx="10261600" cy="2398765"/>
            <a:chOff x="0" y="101600"/>
            <a:chExt cx="10261600" cy="9180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dirty="0">
                  <a:solidFill>
                    <a:srgbClr val="000000"/>
                  </a:solidFill>
                  <a:latin typeface="HfW cursive - 27"/>
                </a:rPr>
                <a:t>Curriculum Evenin</a:t>
              </a:r>
              <a:r>
                <a:rPr lang="en-GB" sz="2000" dirty="0">
                  <a:solidFill>
                    <a:srgbClr val="000000"/>
                  </a:solidFill>
                  <a:latin typeface="HfW cursive - 27"/>
                </a:rPr>
                <a:t>g</a:t>
              </a:r>
            </a:p>
            <a:p>
              <a:pPr algn="ctr"/>
              <a:r>
                <a:rPr lang="en-GB" sz="2000" dirty="0">
                  <a:solidFill>
                    <a:srgbClr val="000000"/>
                  </a:solidFill>
                  <a:latin typeface="HfW cursive - 27"/>
                </a:rPr>
                <a:t>S</a:t>
              </a:r>
              <a:r>
                <a:rPr lang="en-GB" sz="2000" u="sng" dirty="0">
                  <a:solidFill>
                    <a:srgbClr val="000000"/>
                  </a:solidFill>
                  <a:latin typeface="HfW cursive - 27"/>
                </a:rPr>
                <a:t>trate</a:t>
              </a:r>
              <a:r>
                <a:rPr lang="en-GB" sz="2000" dirty="0">
                  <a:solidFill>
                    <a:srgbClr val="000000"/>
                  </a:solidFill>
                  <a:latin typeface="HfW cursive - 27"/>
                </a:rPr>
                <a:t>g</a:t>
              </a:r>
              <a:r>
                <a:rPr lang="en-GB" sz="2000" u="sng" dirty="0">
                  <a:solidFill>
                    <a:srgbClr val="000000"/>
                  </a:solidFill>
                  <a:latin typeface="HfW cursive - 27"/>
                </a:rPr>
                <a:t>ies For Enhancin</a:t>
              </a:r>
              <a:r>
                <a:rPr lang="en-GB" sz="2000" dirty="0">
                  <a:solidFill>
                    <a:srgbClr val="000000"/>
                  </a:solidFill>
                  <a:latin typeface="HfW cursive - 27"/>
                </a:rPr>
                <a:t>g</a:t>
              </a:r>
              <a:r>
                <a:rPr lang="en-GB" sz="2000" u="sng" dirty="0">
                  <a:solidFill>
                    <a:srgbClr val="000000"/>
                  </a:solidFill>
                  <a:latin typeface="HfW cursive - 27"/>
                </a:rPr>
                <a:t> Home Learnin</a:t>
              </a:r>
              <a:r>
                <a:rPr lang="en-GB" sz="2000" dirty="0">
                  <a:solidFill>
                    <a:srgbClr val="000000"/>
                  </a:solidFill>
                  <a:latin typeface="HfW cursive - 27"/>
                </a:rPr>
                <a:t>g</a:t>
              </a:r>
              <a:endParaRPr lang="en-GB" sz="2000" dirty="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894320" y="101600"/>
              <a:ext cx="2250948" cy="918083"/>
            </a:xfrm>
            <a:prstGeom prst="rect">
              <a:avLst/>
            </a:prstGeom>
            <a:solidFill>
              <a:scrgbClr r="0" g="0" b="0">
                <a:alpha val="0"/>
              </a:scrgbClr>
            </a:solidFill>
          </p:spPr>
        </p:pic>
      </p:grpSp>
      <p:sp>
        <p:nvSpPr>
          <p:cNvPr id="5" name="TextBox 4"/>
          <p:cNvSpPr txBox="1"/>
          <p:nvPr/>
        </p:nvSpPr>
        <p:spPr>
          <a:xfrm>
            <a:off x="76200" y="1340664"/>
            <a:ext cx="10693400" cy="584775"/>
          </a:xfrm>
          <a:prstGeom prst="rect">
            <a:avLst/>
          </a:prstGeom>
          <a:noFill/>
        </p:spPr>
        <p:txBody>
          <a:bodyPr vert="horz" rtlCol="0">
            <a:spAutoFit/>
          </a:bodyPr>
          <a:lstStyle/>
          <a:p>
            <a:r>
              <a:rPr lang="en-GB" sz="1600" u="sng" dirty="0">
                <a:solidFill>
                  <a:srgbClr val="FF0000"/>
                </a:solidFill>
                <a:latin typeface="HfW cursive - 21"/>
              </a:rPr>
              <a:t>Session Outcomes:</a:t>
            </a:r>
          </a:p>
          <a:p>
            <a:r>
              <a:rPr lang="en-GB" sz="1600" u="sng" dirty="0">
                <a:solidFill>
                  <a:srgbClr val="FF0000"/>
                </a:solidFill>
                <a:latin typeface="HfW cursive - 21"/>
              </a:rPr>
              <a:t>1</a:t>
            </a:r>
            <a:r>
              <a:rPr lang="en-GB" sz="1600" dirty="0">
                <a:solidFill>
                  <a:srgbClr val="4B0082"/>
                </a:solidFill>
                <a:latin typeface="HfW cursive - 21"/>
              </a:rPr>
              <a:t>) Maths - recommended strategies when completing calculations in Year 4- </a:t>
            </a:r>
            <a:r>
              <a:rPr lang="en-GB" sz="1600" dirty="0">
                <a:solidFill>
                  <a:srgbClr val="FF0000"/>
                </a:solidFill>
                <a:latin typeface="HfW cursive - 21"/>
              </a:rPr>
              <a:t>understanding </a:t>
            </a:r>
            <a:r>
              <a:rPr lang="en-GB" sz="1600" u="sng" dirty="0">
                <a:solidFill>
                  <a:srgbClr val="FF0000"/>
                </a:solidFill>
                <a:latin typeface="HfW cursive - 21"/>
              </a:rPr>
              <a:t>place value</a:t>
            </a:r>
            <a:r>
              <a:rPr lang="en-GB" sz="1600" u="sng" dirty="0">
                <a:solidFill>
                  <a:srgbClr val="4B0082"/>
                </a:solidFill>
                <a:latin typeface="HfW cursive - 21"/>
              </a:rPr>
              <a:t> </a:t>
            </a:r>
            <a:endParaRPr lang="en-GB" sz="1600" u="sng" dirty="0">
              <a:solidFill>
                <a:srgbClr val="4B0082"/>
              </a:solidFill>
              <a:latin typeface="HfW cursive - 21"/>
            </a:endParaRPr>
          </a:p>
        </p:txBody>
      </p:sp>
      <p:sp>
        <p:nvSpPr>
          <p:cNvPr id="6" name="TextBox 5"/>
          <p:cNvSpPr txBox="1"/>
          <p:nvPr/>
        </p:nvSpPr>
        <p:spPr>
          <a:xfrm>
            <a:off x="2182114" y="2534352"/>
            <a:ext cx="7064883" cy="1384995"/>
          </a:xfrm>
          <a:prstGeom prst="rect">
            <a:avLst/>
          </a:prstGeom>
          <a:noFill/>
        </p:spPr>
        <p:txBody>
          <a:bodyPr vert="horz" rtlCol="0">
            <a:spAutoFit/>
          </a:bodyPr>
          <a:lstStyle/>
          <a:p>
            <a:r>
              <a:rPr lang="en-GB" sz="4200" dirty="0" err="1">
                <a:solidFill>
                  <a:srgbClr val="480048"/>
                </a:solidFill>
                <a:latin typeface="Arial - 56"/>
              </a:rPr>
              <a:t>Th</a:t>
            </a:r>
            <a:r>
              <a:rPr lang="en-GB" sz="4200" dirty="0">
                <a:solidFill>
                  <a:srgbClr val="480048"/>
                </a:solidFill>
                <a:latin typeface="Arial - 56"/>
              </a:rPr>
              <a:t> H  T  U</a:t>
            </a:r>
          </a:p>
          <a:p>
            <a:endParaRPr lang="en-GB" sz="4200" dirty="0">
              <a:solidFill>
                <a:srgbClr val="480048"/>
              </a:solidFill>
              <a:latin typeface="Arial - 56"/>
            </a:endParaRPr>
          </a:p>
        </p:txBody>
      </p:sp>
      <p:cxnSp>
        <p:nvCxnSpPr>
          <p:cNvPr id="7" name="Straight Connector 6"/>
          <p:cNvCxnSpPr/>
          <p:nvPr/>
        </p:nvCxnSpPr>
        <p:spPr>
          <a:xfrm flipH="1">
            <a:off x="2813050" y="3507359"/>
            <a:ext cx="334264" cy="823976"/>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973957" y="3472180"/>
            <a:ext cx="0" cy="90170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21811" y="3468497"/>
            <a:ext cx="481965" cy="909574"/>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88000" y="2768602"/>
            <a:ext cx="4775200" cy="384721"/>
          </a:xfrm>
          <a:prstGeom prst="rect">
            <a:avLst/>
          </a:prstGeom>
          <a:noFill/>
        </p:spPr>
        <p:txBody>
          <a:bodyPr vert="horz" rtlCol="0">
            <a:spAutoFit/>
          </a:bodyPr>
          <a:lstStyle/>
          <a:p>
            <a:r>
              <a:rPr lang="en-GB" sz="1900">
                <a:solidFill>
                  <a:srgbClr val="4B0082"/>
                </a:solidFill>
                <a:latin typeface="Arial - 26"/>
              </a:rPr>
              <a:t>Thousands Hundreds Tens Units</a:t>
            </a:r>
            <a:endParaRPr lang="en-GB" sz="1900">
              <a:solidFill>
                <a:srgbClr val="4B0082"/>
              </a:solidFill>
              <a:latin typeface="Arial - 26"/>
            </a:endParaRPr>
          </a:p>
        </p:txBody>
      </p:sp>
      <p:sp>
        <p:nvSpPr>
          <p:cNvPr id="11" name="Freeform 10"/>
          <p:cNvSpPr/>
          <p:nvPr/>
        </p:nvSpPr>
        <p:spPr>
          <a:xfrm>
            <a:off x="5729732" y="3922524"/>
            <a:ext cx="4570858" cy="510779"/>
          </a:xfrm>
          <a:custGeom>
            <a:avLst/>
            <a:gdLst/>
            <a:ahLst/>
            <a:cxnLst/>
            <a:rect l="0" t="0" r="0" b="0"/>
            <a:pathLst>
              <a:path w="4570858" h="510779">
                <a:moveTo>
                  <a:pt x="761746" y="0"/>
                </a:moveTo>
                <a:lnTo>
                  <a:pt x="3884930" y="0"/>
                </a:lnTo>
                <a:lnTo>
                  <a:pt x="3961384" y="1746"/>
                </a:lnTo>
                <a:lnTo>
                  <a:pt x="4098163" y="6016"/>
                </a:lnTo>
                <a:lnTo>
                  <a:pt x="4227830" y="14554"/>
                </a:lnTo>
                <a:lnTo>
                  <a:pt x="4288790" y="18630"/>
                </a:lnTo>
                <a:lnTo>
                  <a:pt x="4395724" y="30662"/>
                </a:lnTo>
                <a:lnTo>
                  <a:pt x="4471670" y="44247"/>
                </a:lnTo>
                <a:lnTo>
                  <a:pt x="4509897" y="52009"/>
                </a:lnTo>
                <a:lnTo>
                  <a:pt x="4548124" y="67341"/>
                </a:lnTo>
                <a:lnTo>
                  <a:pt x="4563110" y="75879"/>
                </a:lnTo>
                <a:lnTo>
                  <a:pt x="4563110" y="79954"/>
                </a:lnTo>
                <a:lnTo>
                  <a:pt x="4570857" y="85194"/>
                </a:lnTo>
                <a:lnTo>
                  <a:pt x="4570857" y="425584"/>
                </a:lnTo>
                <a:lnTo>
                  <a:pt x="4563110" y="429853"/>
                </a:lnTo>
                <a:lnTo>
                  <a:pt x="4563110" y="434123"/>
                </a:lnTo>
                <a:lnTo>
                  <a:pt x="4548124" y="442661"/>
                </a:lnTo>
                <a:lnTo>
                  <a:pt x="4509897" y="457992"/>
                </a:lnTo>
                <a:lnTo>
                  <a:pt x="4434078" y="472548"/>
                </a:lnTo>
                <a:lnTo>
                  <a:pt x="4395724" y="479340"/>
                </a:lnTo>
                <a:lnTo>
                  <a:pt x="4288790" y="491178"/>
                </a:lnTo>
                <a:lnTo>
                  <a:pt x="4166870" y="499716"/>
                </a:lnTo>
                <a:lnTo>
                  <a:pt x="4098163" y="503986"/>
                </a:lnTo>
                <a:lnTo>
                  <a:pt x="3961384" y="508255"/>
                </a:lnTo>
                <a:lnTo>
                  <a:pt x="3884930" y="510002"/>
                </a:lnTo>
                <a:lnTo>
                  <a:pt x="3847338" y="510002"/>
                </a:lnTo>
                <a:lnTo>
                  <a:pt x="3808984" y="510778"/>
                </a:lnTo>
                <a:lnTo>
                  <a:pt x="761746" y="510778"/>
                </a:lnTo>
                <a:lnTo>
                  <a:pt x="715772" y="510002"/>
                </a:lnTo>
                <a:lnTo>
                  <a:pt x="678180" y="510002"/>
                </a:lnTo>
                <a:lnTo>
                  <a:pt x="601726" y="508255"/>
                </a:lnTo>
                <a:lnTo>
                  <a:pt x="464820" y="503986"/>
                </a:lnTo>
                <a:lnTo>
                  <a:pt x="335153" y="495447"/>
                </a:lnTo>
                <a:lnTo>
                  <a:pt x="274193" y="491178"/>
                </a:lnTo>
                <a:lnTo>
                  <a:pt x="167894" y="479340"/>
                </a:lnTo>
                <a:lnTo>
                  <a:pt x="91440" y="465562"/>
                </a:lnTo>
                <a:lnTo>
                  <a:pt x="53213" y="457992"/>
                </a:lnTo>
                <a:lnTo>
                  <a:pt x="15621" y="442661"/>
                </a:lnTo>
                <a:lnTo>
                  <a:pt x="0" y="434123"/>
                </a:lnTo>
                <a:lnTo>
                  <a:pt x="0" y="75879"/>
                </a:lnTo>
                <a:lnTo>
                  <a:pt x="15621" y="67341"/>
                </a:lnTo>
                <a:lnTo>
                  <a:pt x="53213" y="52009"/>
                </a:lnTo>
                <a:lnTo>
                  <a:pt x="129667" y="37454"/>
                </a:lnTo>
                <a:lnTo>
                  <a:pt x="167894" y="30662"/>
                </a:lnTo>
                <a:lnTo>
                  <a:pt x="274193" y="18630"/>
                </a:lnTo>
                <a:lnTo>
                  <a:pt x="396113" y="10286"/>
                </a:lnTo>
                <a:lnTo>
                  <a:pt x="464820" y="6016"/>
                </a:lnTo>
                <a:lnTo>
                  <a:pt x="601726" y="1746"/>
                </a:lnTo>
                <a:lnTo>
                  <a:pt x="678180" y="0"/>
                </a:lnTo>
                <a:close/>
              </a:path>
            </a:pathLst>
          </a:custGeom>
          <a:solidFill>
            <a:srgbClr val="0000FF"/>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flipH="1">
            <a:off x="1847850" y="3405759"/>
            <a:ext cx="334264" cy="823976"/>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6700" y="5384803"/>
            <a:ext cx="9942576" cy="584775"/>
          </a:xfrm>
          <a:prstGeom prst="rect">
            <a:avLst/>
          </a:prstGeom>
          <a:noFill/>
        </p:spPr>
        <p:txBody>
          <a:bodyPr vert="horz" rtlCol="0">
            <a:spAutoFit/>
          </a:bodyPr>
          <a:lstStyle/>
          <a:p>
            <a:r>
              <a:rPr lang="en-GB" sz="1600" b="1">
                <a:solidFill>
                  <a:srgbClr val="480048"/>
                </a:solidFill>
                <a:latin typeface="Times New Roman - 22"/>
              </a:rPr>
              <a:t>Understanding place value is important, so that children gain a robust mathematical understanding of what is happening throughout the calculation, rather than trying to perform a rote learned recipe. </a:t>
            </a:r>
            <a:endParaRPr lang="en-GB" sz="1600" b="1">
              <a:solidFill>
                <a:srgbClr val="480048"/>
              </a:solidFill>
              <a:latin typeface="Times New Roman - 22"/>
            </a:endParaRPr>
          </a:p>
        </p:txBody>
      </p:sp>
      <p:sp>
        <p:nvSpPr>
          <p:cNvPr id="14" name="TextBox 13"/>
          <p:cNvSpPr txBox="1"/>
          <p:nvPr/>
        </p:nvSpPr>
        <p:spPr>
          <a:xfrm>
            <a:off x="952502" y="4546602"/>
            <a:ext cx="4531717" cy="646203"/>
          </a:xfrm>
          <a:prstGeom prst="rect">
            <a:avLst/>
          </a:prstGeom>
          <a:noFill/>
        </p:spPr>
        <p:txBody>
          <a:bodyPr vert="horz" rtlCol="0">
            <a:spAutoFit/>
          </a:bodyPr>
          <a:lstStyle/>
          <a:p>
            <a:r>
              <a:rPr lang="en-GB" sz="3599">
                <a:solidFill>
                  <a:srgbClr val="FF0000"/>
                </a:solidFill>
                <a:latin typeface="Arial - 48"/>
              </a:rPr>
              <a:t>   4    7     8      2</a:t>
            </a:r>
            <a:endParaRPr lang="en-GB" sz="3599">
              <a:solidFill>
                <a:srgbClr val="FF0000"/>
              </a:solidFill>
              <a:latin typeface="Arial - 48"/>
            </a:endParaRPr>
          </a:p>
        </p:txBody>
      </p:sp>
    </p:spTree>
    <p:extLst>
      <p:ext uri="{BB962C8B-B14F-4D97-AF65-F5344CB8AC3E}">
        <p14:creationId xmlns:p14="http://schemas.microsoft.com/office/powerpoint/2010/main" val="1390861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25400" y="1231902"/>
            <a:ext cx="10134600" cy="830997"/>
          </a:xfrm>
          <a:prstGeom prst="rect">
            <a:avLst/>
          </a:prstGeom>
          <a:noFill/>
        </p:spPr>
        <p:txBody>
          <a:bodyPr vert="horz" rtlCol="0">
            <a:spAutoFit/>
          </a:bodyPr>
          <a:lstStyle/>
          <a:p>
            <a:r>
              <a:rPr lang="en-GB" sz="1600" u="sng">
                <a:solidFill>
                  <a:srgbClr val="0000FF"/>
                </a:solidFill>
                <a:latin typeface="HfW cursive - 22"/>
              </a:rPr>
              <a:t>Session Outcomes:</a:t>
            </a:r>
          </a:p>
          <a:p>
            <a:endParaRPr lang="en-GB" sz="1600" u="sng">
              <a:solidFill>
                <a:srgbClr val="0000FF"/>
              </a:solidFill>
              <a:latin typeface="HfW cursive - 22"/>
            </a:endParaRPr>
          </a:p>
          <a:p>
            <a:r>
              <a:rPr lang="en-GB" sz="1600" u="sng">
                <a:solidFill>
                  <a:srgbClr val="0000FF"/>
                </a:solidFill>
                <a:latin typeface="HfW cursive - 22"/>
              </a:rPr>
              <a:t>1)</a:t>
            </a:r>
            <a:r>
              <a:rPr lang="en-GB" sz="1600">
                <a:solidFill>
                  <a:srgbClr val="0000FF"/>
                </a:solidFill>
                <a:latin typeface="HfW cursive - 22"/>
              </a:rPr>
              <a:t> Maths - recommended strategies when completing addition calculations in Year 4</a:t>
            </a:r>
            <a:endParaRPr lang="en-GB" sz="1600">
              <a:solidFill>
                <a:srgbClr val="0000FF"/>
              </a:solidFill>
              <a:latin typeface="HfW cursive - 22"/>
            </a:endParaRPr>
          </a:p>
        </p:txBody>
      </p:sp>
      <p:sp>
        <p:nvSpPr>
          <p:cNvPr id="6" name="TextBox 5"/>
          <p:cNvSpPr txBox="1"/>
          <p:nvPr/>
        </p:nvSpPr>
        <p:spPr>
          <a:xfrm>
            <a:off x="406402" y="3136900"/>
            <a:ext cx="7214235" cy="738664"/>
          </a:xfrm>
          <a:prstGeom prst="rect">
            <a:avLst/>
          </a:prstGeom>
          <a:noFill/>
        </p:spPr>
        <p:txBody>
          <a:bodyPr vert="horz" rtlCol="0">
            <a:spAutoFit/>
          </a:bodyPr>
          <a:lstStyle/>
          <a:p>
            <a:r>
              <a:rPr lang="en-GB" sz="2100">
                <a:solidFill>
                  <a:srgbClr val="000000"/>
                </a:solidFill>
                <a:latin typeface="Arial - 28"/>
              </a:rPr>
              <a:t>Focus: </a:t>
            </a:r>
            <a:r>
              <a:rPr lang="en-GB" sz="2100" i="1" u="sng">
                <a:solidFill>
                  <a:srgbClr val="000000"/>
                </a:solidFill>
                <a:latin typeface="Arial - 28"/>
              </a:rPr>
              <a:t>Add numbers with up to four digits</a:t>
            </a:r>
          </a:p>
          <a:p>
            <a:endParaRPr lang="en-GB" sz="2100" i="1" u="sng">
              <a:solidFill>
                <a:srgbClr val="000000"/>
              </a:solidFill>
              <a:latin typeface="Arial - 28"/>
            </a:endParaRPr>
          </a:p>
        </p:txBody>
      </p:sp>
      <p:cxnSp>
        <p:nvCxnSpPr>
          <p:cNvPr id="7" name="Straight Connector 6"/>
          <p:cNvCxnSpPr/>
          <p:nvPr/>
        </p:nvCxnSpPr>
        <p:spPr>
          <a:xfrm>
            <a:off x="538734" y="4353941"/>
            <a:ext cx="6344666"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114300" y="5892800"/>
            <a:ext cx="5029454" cy="3836670"/>
          </a:xfrm>
          <a:prstGeom prst="rect">
            <a:avLst/>
          </a:prstGeom>
          <a:solidFill>
            <a:scrgbClr r="0" g="0" b="0">
              <a:alpha val="0"/>
            </a:scrgbClr>
          </a:solidFill>
        </p:spPr>
      </p:pic>
      <p:sp>
        <p:nvSpPr>
          <p:cNvPr id="9" name="TextBox 8"/>
          <p:cNvSpPr txBox="1"/>
          <p:nvPr/>
        </p:nvSpPr>
        <p:spPr>
          <a:xfrm>
            <a:off x="292100" y="9880602"/>
            <a:ext cx="5689600" cy="646331"/>
          </a:xfrm>
          <a:prstGeom prst="rect">
            <a:avLst/>
          </a:prstGeom>
          <a:noFill/>
        </p:spPr>
        <p:txBody>
          <a:bodyPr vert="horz" rtlCol="0">
            <a:spAutoFit/>
          </a:bodyPr>
          <a:lstStyle/>
          <a:p>
            <a:endParaRPr lang="en-GB"/>
          </a:p>
          <a:p>
            <a:endParaRPr lang="en-GB"/>
          </a:p>
        </p:txBody>
      </p:sp>
      <p:pic>
        <p:nvPicPr>
          <p:cNvPr id="10" name="Picture 9"/>
          <p:cNvPicPr>
            <a:picLocks/>
          </p:cNvPicPr>
          <p:nvPr/>
        </p:nvPicPr>
        <p:blipFill>
          <a:blip r:embed="rId4">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66700" y="3670300"/>
            <a:ext cx="1638300" cy="939800"/>
          </a:xfrm>
          <a:prstGeom prst="rect">
            <a:avLst/>
          </a:prstGeom>
          <a:solidFill>
            <a:scrgbClr r="0" g="0" b="0">
              <a:alpha val="0"/>
            </a:scrgbClr>
          </a:solidFill>
        </p:spPr>
      </p:pic>
      <p:pic>
        <p:nvPicPr>
          <p:cNvPr id="11" name="Picture 10"/>
          <p:cNvPicPr>
            <a:picLocks/>
          </p:cNvPicPr>
          <p:nvPr/>
        </p:nvPicPr>
        <p:blipFill>
          <a:blip r:embed="rId5">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1409700" y="3644900"/>
            <a:ext cx="1739900" cy="939800"/>
          </a:xfrm>
          <a:prstGeom prst="rect">
            <a:avLst/>
          </a:prstGeom>
          <a:solidFill>
            <a:scrgbClr r="0" g="0" b="0">
              <a:alpha val="0"/>
            </a:scrgbClr>
          </a:solidFill>
        </p:spPr>
      </p:pic>
      <p:pic>
        <p:nvPicPr>
          <p:cNvPr id="12" name="Picture 11"/>
          <p:cNvPicPr>
            <a:picLocks/>
          </p:cNvPicPr>
          <p:nvPr/>
        </p:nvPicPr>
        <p:blipFill>
          <a:blip r:embed="rId6">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654300" y="3619500"/>
            <a:ext cx="1536700" cy="965200"/>
          </a:xfrm>
          <a:prstGeom prst="rect">
            <a:avLst/>
          </a:prstGeom>
          <a:solidFill>
            <a:scrgbClr r="0" g="0" b="0">
              <a:alpha val="0"/>
            </a:scrgbClr>
          </a:solidFill>
        </p:spPr>
      </p:pic>
      <p:sp>
        <p:nvSpPr>
          <p:cNvPr id="13" name="TextBox 12"/>
          <p:cNvSpPr txBox="1"/>
          <p:nvPr/>
        </p:nvSpPr>
        <p:spPr>
          <a:xfrm>
            <a:off x="368300" y="4406900"/>
            <a:ext cx="457200" cy="292388"/>
          </a:xfrm>
          <a:prstGeom prst="rect">
            <a:avLst/>
          </a:prstGeom>
          <a:noFill/>
        </p:spPr>
        <p:txBody>
          <a:bodyPr vert="horz" rtlCol="0">
            <a:spAutoFit/>
          </a:bodyPr>
          <a:lstStyle/>
          <a:p>
            <a:r>
              <a:rPr lang="en-GB" sz="1300">
                <a:solidFill>
                  <a:srgbClr val="000000"/>
                </a:solidFill>
                <a:latin typeface="Arial - 18"/>
              </a:rPr>
              <a:t>78</a:t>
            </a:r>
            <a:endParaRPr lang="en-GB" sz="1300">
              <a:solidFill>
                <a:srgbClr val="000000"/>
              </a:solidFill>
              <a:latin typeface="Arial - 18"/>
            </a:endParaRPr>
          </a:p>
        </p:txBody>
      </p:sp>
      <p:sp>
        <p:nvSpPr>
          <p:cNvPr id="14" name="TextBox 13"/>
          <p:cNvSpPr txBox="1"/>
          <p:nvPr/>
        </p:nvSpPr>
        <p:spPr>
          <a:xfrm>
            <a:off x="1435100" y="4445000"/>
            <a:ext cx="457200" cy="292388"/>
          </a:xfrm>
          <a:prstGeom prst="rect">
            <a:avLst/>
          </a:prstGeom>
          <a:noFill/>
        </p:spPr>
        <p:txBody>
          <a:bodyPr vert="horz" rtlCol="0">
            <a:spAutoFit/>
          </a:bodyPr>
          <a:lstStyle/>
          <a:p>
            <a:r>
              <a:rPr lang="en-GB" sz="1300">
                <a:solidFill>
                  <a:srgbClr val="000000"/>
                </a:solidFill>
                <a:latin typeface="Arial - 18"/>
              </a:rPr>
              <a:t>88</a:t>
            </a:r>
            <a:endParaRPr lang="en-GB" sz="1300">
              <a:solidFill>
                <a:srgbClr val="000000"/>
              </a:solidFill>
              <a:latin typeface="Arial - 18"/>
            </a:endParaRPr>
          </a:p>
        </p:txBody>
      </p:sp>
      <p:sp>
        <p:nvSpPr>
          <p:cNvPr id="15" name="TextBox 14"/>
          <p:cNvSpPr txBox="1"/>
          <p:nvPr/>
        </p:nvSpPr>
        <p:spPr>
          <a:xfrm>
            <a:off x="2705100" y="4419600"/>
            <a:ext cx="457200" cy="292388"/>
          </a:xfrm>
          <a:prstGeom prst="rect">
            <a:avLst/>
          </a:prstGeom>
          <a:noFill/>
        </p:spPr>
        <p:txBody>
          <a:bodyPr vert="horz" rtlCol="0">
            <a:spAutoFit/>
          </a:bodyPr>
          <a:lstStyle/>
          <a:p>
            <a:r>
              <a:rPr lang="en-GB" sz="1300">
                <a:solidFill>
                  <a:srgbClr val="000000"/>
                </a:solidFill>
                <a:latin typeface="Arial - 18"/>
              </a:rPr>
              <a:t>98</a:t>
            </a:r>
            <a:endParaRPr lang="en-GB" sz="1300">
              <a:solidFill>
                <a:srgbClr val="000000"/>
              </a:solidFill>
              <a:latin typeface="Arial - 18"/>
            </a:endParaRPr>
          </a:p>
        </p:txBody>
      </p:sp>
      <p:sp>
        <p:nvSpPr>
          <p:cNvPr id="16" name="TextBox 15"/>
          <p:cNvSpPr txBox="1"/>
          <p:nvPr/>
        </p:nvSpPr>
        <p:spPr>
          <a:xfrm>
            <a:off x="3670300" y="4394200"/>
            <a:ext cx="635000" cy="292388"/>
          </a:xfrm>
          <a:prstGeom prst="rect">
            <a:avLst/>
          </a:prstGeom>
          <a:noFill/>
        </p:spPr>
        <p:txBody>
          <a:bodyPr vert="horz" rtlCol="0">
            <a:spAutoFit/>
          </a:bodyPr>
          <a:lstStyle/>
          <a:p>
            <a:r>
              <a:rPr lang="en-GB" sz="1300">
                <a:solidFill>
                  <a:srgbClr val="000000"/>
                </a:solidFill>
                <a:latin typeface="Arial - 18"/>
              </a:rPr>
              <a:t>108</a:t>
            </a:r>
            <a:endParaRPr lang="en-GB" sz="1300">
              <a:solidFill>
                <a:srgbClr val="000000"/>
              </a:solidFill>
              <a:latin typeface="Arial - 18"/>
            </a:endParaRPr>
          </a:p>
        </p:txBody>
      </p:sp>
      <p:sp>
        <p:nvSpPr>
          <p:cNvPr id="17" name="TextBox 16"/>
          <p:cNvSpPr txBox="1"/>
          <p:nvPr/>
        </p:nvSpPr>
        <p:spPr>
          <a:xfrm>
            <a:off x="4724400" y="4406900"/>
            <a:ext cx="609600" cy="292388"/>
          </a:xfrm>
          <a:prstGeom prst="rect">
            <a:avLst/>
          </a:prstGeom>
          <a:noFill/>
        </p:spPr>
        <p:txBody>
          <a:bodyPr vert="horz" rtlCol="0">
            <a:spAutoFit/>
          </a:bodyPr>
          <a:lstStyle/>
          <a:p>
            <a:r>
              <a:rPr lang="en-GB" sz="1300">
                <a:solidFill>
                  <a:srgbClr val="000000"/>
                </a:solidFill>
                <a:latin typeface="Arial - 18"/>
              </a:rPr>
              <a:t>118</a:t>
            </a:r>
            <a:endParaRPr lang="en-GB" sz="1300">
              <a:solidFill>
                <a:srgbClr val="000000"/>
              </a:solidFill>
              <a:latin typeface="Arial - 18"/>
            </a:endParaRPr>
          </a:p>
        </p:txBody>
      </p:sp>
      <p:sp>
        <p:nvSpPr>
          <p:cNvPr id="18" name="TextBox 17"/>
          <p:cNvSpPr txBox="1"/>
          <p:nvPr/>
        </p:nvSpPr>
        <p:spPr>
          <a:xfrm>
            <a:off x="5473700" y="4394200"/>
            <a:ext cx="635000" cy="292388"/>
          </a:xfrm>
          <a:prstGeom prst="rect">
            <a:avLst/>
          </a:prstGeom>
          <a:noFill/>
        </p:spPr>
        <p:txBody>
          <a:bodyPr vert="horz" rtlCol="0">
            <a:spAutoFit/>
          </a:bodyPr>
          <a:lstStyle/>
          <a:p>
            <a:r>
              <a:rPr lang="en-GB" sz="1300">
                <a:solidFill>
                  <a:srgbClr val="000000"/>
                </a:solidFill>
                <a:latin typeface="Arial - 18"/>
              </a:rPr>
              <a:t>122</a:t>
            </a:r>
            <a:endParaRPr lang="en-GB" sz="1300">
              <a:solidFill>
                <a:srgbClr val="000000"/>
              </a:solidFill>
              <a:latin typeface="Arial - 18"/>
            </a:endParaRPr>
          </a:p>
        </p:txBody>
      </p:sp>
      <p:sp>
        <p:nvSpPr>
          <p:cNvPr id="19" name="TextBox 18"/>
          <p:cNvSpPr txBox="1"/>
          <p:nvPr/>
        </p:nvSpPr>
        <p:spPr>
          <a:xfrm>
            <a:off x="6781802" y="4597402"/>
            <a:ext cx="2694955" cy="507831"/>
          </a:xfrm>
          <a:prstGeom prst="rect">
            <a:avLst/>
          </a:prstGeom>
          <a:noFill/>
        </p:spPr>
        <p:txBody>
          <a:bodyPr vert="horz" rtlCol="0">
            <a:spAutoFit/>
          </a:bodyPr>
          <a:lstStyle/>
          <a:p>
            <a:r>
              <a:rPr lang="en-GB" sz="2700">
                <a:solidFill>
                  <a:srgbClr val="000000"/>
                </a:solidFill>
                <a:latin typeface="Arial - 36"/>
              </a:rPr>
              <a:t>78+44 = 122</a:t>
            </a:r>
            <a:endParaRPr lang="en-GB" sz="2700">
              <a:solidFill>
                <a:srgbClr val="000000"/>
              </a:solidFill>
              <a:latin typeface="Arial - 36"/>
            </a:endParaRPr>
          </a:p>
        </p:txBody>
      </p:sp>
      <p:pic>
        <p:nvPicPr>
          <p:cNvPr id="20" name="Picture 19"/>
          <p:cNvPicPr>
            <a:picLocks/>
          </p:cNvPicPr>
          <p:nvPr/>
        </p:nvPicPr>
        <p:blipFill>
          <a:blip r:embed="rId7">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3695700" y="3632200"/>
            <a:ext cx="1524000" cy="952500"/>
          </a:xfrm>
          <a:prstGeom prst="rect">
            <a:avLst/>
          </a:prstGeom>
          <a:solidFill>
            <a:scrgbClr r="0" g="0" b="0">
              <a:alpha val="0"/>
            </a:scrgbClr>
          </a:solidFill>
        </p:spPr>
      </p:pic>
      <p:pic>
        <p:nvPicPr>
          <p:cNvPr id="21" name="Picture 20"/>
          <p:cNvPicPr>
            <a:picLocks/>
          </p:cNvPicPr>
          <p:nvPr/>
        </p:nvPicPr>
        <p:blipFill>
          <a:blip r:embed="rId8">
            <a:extLst>
              <a:ext uri="{28A0092B-C50C-407E-A947-70E740481C1C}">
                <a14:useLocalDpi xmlns:a14="http://schemas.microsoft.com/office/drawing/2010/main" val="0"/>
              </a:ext>
            </a:extLst>
          </a:blip>
          <a:stretch>
            <a:fillRect/>
          </a:stretch>
        </p:blipFill>
        <p:spPr>
          <a:xfrm>
            <a:off x="-736599" y="9690102"/>
            <a:ext cx="11090021" cy="3922903"/>
          </a:xfrm>
          <a:prstGeom prst="rect">
            <a:avLst/>
          </a:prstGeom>
          <a:solidFill>
            <a:scrgbClr r="0" g="0" b="0">
              <a:alpha val="0"/>
            </a:scrgbClr>
          </a:solidFill>
        </p:spPr>
      </p:pic>
      <p:sp>
        <p:nvSpPr>
          <p:cNvPr id="22" name="TextBox 21"/>
          <p:cNvSpPr txBox="1"/>
          <p:nvPr/>
        </p:nvSpPr>
        <p:spPr>
          <a:xfrm>
            <a:off x="5118100" y="6692900"/>
            <a:ext cx="5473700" cy="1754326"/>
          </a:xfrm>
          <a:prstGeom prst="rect">
            <a:avLst/>
          </a:prstGeom>
          <a:noFill/>
        </p:spPr>
        <p:txBody>
          <a:bodyPr vert="horz" rtlCol="0">
            <a:spAutoFit/>
          </a:bodyPr>
          <a:lstStyle/>
          <a:p>
            <a:r>
              <a:rPr lang="en-GB" sz="2700">
                <a:solidFill>
                  <a:srgbClr val="FF0000"/>
                </a:solidFill>
                <a:latin typeface="Arial - 36"/>
              </a:rPr>
              <a:t>1085 + 1037 = </a:t>
            </a:r>
            <a:r>
              <a:rPr lang="en-GB" sz="2700">
                <a:solidFill>
                  <a:srgbClr val="00005E"/>
                </a:solidFill>
                <a:latin typeface="Arial - 36"/>
              </a:rPr>
              <a:t>2122 </a:t>
            </a:r>
          </a:p>
          <a:p>
            <a:r>
              <a:rPr lang="en-GB" sz="2700">
                <a:solidFill>
                  <a:srgbClr val="00005E"/>
                </a:solidFill>
                <a:latin typeface="Arial - 36"/>
              </a:rPr>
              <a:t>1</a:t>
            </a:r>
            <a:r>
              <a:rPr lang="en-GB" sz="2700">
                <a:solidFill>
                  <a:srgbClr val="FF0000"/>
                </a:solidFill>
                <a:latin typeface="Arial - 36"/>
              </a:rPr>
              <a:t>000 + 1000 = 2000</a:t>
            </a:r>
          </a:p>
          <a:p>
            <a:r>
              <a:rPr lang="en-GB" sz="2700">
                <a:solidFill>
                  <a:srgbClr val="FF0000"/>
                </a:solidFill>
                <a:latin typeface="Arial - 36"/>
              </a:rPr>
              <a:t>80 + 30 = 110</a:t>
            </a:r>
          </a:p>
          <a:p>
            <a:r>
              <a:rPr lang="en-GB" sz="2700">
                <a:solidFill>
                  <a:srgbClr val="FF0000"/>
                </a:solidFill>
                <a:latin typeface="Arial - 36"/>
              </a:rPr>
              <a:t>5    + 7   =  12</a:t>
            </a:r>
            <a:endParaRPr lang="en-GB" sz="2700">
              <a:solidFill>
                <a:srgbClr val="FF0000"/>
              </a:solidFill>
              <a:latin typeface="Arial - 36"/>
            </a:endParaRPr>
          </a:p>
        </p:txBody>
      </p:sp>
      <p:pic>
        <p:nvPicPr>
          <p:cNvPr id="23" name="Picture 22"/>
          <p:cNvPicPr>
            <a:picLocks/>
          </p:cNvPicPr>
          <p:nvPr/>
        </p:nvPicPr>
        <p:blipFill>
          <a:blip r:embed="rId9">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4762500" y="3797300"/>
            <a:ext cx="1168400" cy="762000"/>
          </a:xfrm>
          <a:prstGeom prst="rect">
            <a:avLst/>
          </a:prstGeom>
          <a:solidFill>
            <a:scrgbClr r="0" g="0" b="0">
              <a:alpha val="0"/>
            </a:scrgbClr>
          </a:solidFill>
        </p:spPr>
      </p:pic>
      <p:sp>
        <p:nvSpPr>
          <p:cNvPr id="24" name="TextBox 23"/>
          <p:cNvSpPr txBox="1"/>
          <p:nvPr/>
        </p:nvSpPr>
        <p:spPr>
          <a:xfrm>
            <a:off x="762002" y="3987800"/>
            <a:ext cx="600943" cy="338554"/>
          </a:xfrm>
          <a:prstGeom prst="rect">
            <a:avLst/>
          </a:prstGeom>
          <a:noFill/>
        </p:spPr>
        <p:txBody>
          <a:bodyPr vert="horz" rtlCol="0">
            <a:spAutoFit/>
          </a:bodyPr>
          <a:lstStyle/>
          <a:p>
            <a:r>
              <a:rPr lang="en-GB" sz="1600">
                <a:solidFill>
                  <a:srgbClr val="005500"/>
                </a:solidFill>
                <a:latin typeface="Arial - 22"/>
              </a:rPr>
              <a:t>+10</a:t>
            </a:r>
            <a:endParaRPr lang="en-GB" sz="1600">
              <a:solidFill>
                <a:srgbClr val="005500"/>
              </a:solidFill>
              <a:latin typeface="Arial - 22"/>
            </a:endParaRPr>
          </a:p>
        </p:txBody>
      </p:sp>
      <p:sp>
        <p:nvSpPr>
          <p:cNvPr id="25" name="TextBox 24"/>
          <p:cNvSpPr txBox="1"/>
          <p:nvPr/>
        </p:nvSpPr>
        <p:spPr>
          <a:xfrm>
            <a:off x="1993902" y="3962400"/>
            <a:ext cx="600943" cy="338554"/>
          </a:xfrm>
          <a:prstGeom prst="rect">
            <a:avLst/>
          </a:prstGeom>
          <a:noFill/>
        </p:spPr>
        <p:txBody>
          <a:bodyPr vert="horz" rtlCol="0">
            <a:spAutoFit/>
          </a:bodyPr>
          <a:lstStyle/>
          <a:p>
            <a:r>
              <a:rPr lang="en-GB" sz="1600">
                <a:solidFill>
                  <a:srgbClr val="005500"/>
                </a:solidFill>
                <a:latin typeface="Arial - 22"/>
              </a:rPr>
              <a:t>+10</a:t>
            </a:r>
            <a:endParaRPr lang="en-GB" sz="1600">
              <a:solidFill>
                <a:srgbClr val="005500"/>
              </a:solidFill>
              <a:latin typeface="Arial - 22"/>
            </a:endParaRPr>
          </a:p>
        </p:txBody>
      </p:sp>
      <p:sp>
        <p:nvSpPr>
          <p:cNvPr id="26" name="TextBox 25"/>
          <p:cNvSpPr txBox="1"/>
          <p:nvPr/>
        </p:nvSpPr>
        <p:spPr>
          <a:xfrm>
            <a:off x="3098802" y="4000500"/>
            <a:ext cx="600943" cy="338554"/>
          </a:xfrm>
          <a:prstGeom prst="rect">
            <a:avLst/>
          </a:prstGeom>
          <a:noFill/>
        </p:spPr>
        <p:txBody>
          <a:bodyPr vert="horz" rtlCol="0">
            <a:spAutoFit/>
          </a:bodyPr>
          <a:lstStyle/>
          <a:p>
            <a:r>
              <a:rPr lang="en-GB" sz="1600">
                <a:solidFill>
                  <a:srgbClr val="005500"/>
                </a:solidFill>
                <a:latin typeface="Arial - 22"/>
              </a:rPr>
              <a:t>+10</a:t>
            </a:r>
            <a:endParaRPr lang="en-GB" sz="1600">
              <a:solidFill>
                <a:srgbClr val="005500"/>
              </a:solidFill>
              <a:latin typeface="Arial - 22"/>
            </a:endParaRPr>
          </a:p>
        </p:txBody>
      </p:sp>
      <p:sp>
        <p:nvSpPr>
          <p:cNvPr id="27" name="TextBox 26"/>
          <p:cNvSpPr txBox="1"/>
          <p:nvPr/>
        </p:nvSpPr>
        <p:spPr>
          <a:xfrm>
            <a:off x="4152902" y="4000500"/>
            <a:ext cx="600943" cy="338554"/>
          </a:xfrm>
          <a:prstGeom prst="rect">
            <a:avLst/>
          </a:prstGeom>
          <a:noFill/>
        </p:spPr>
        <p:txBody>
          <a:bodyPr vert="horz" rtlCol="0">
            <a:spAutoFit/>
          </a:bodyPr>
          <a:lstStyle/>
          <a:p>
            <a:r>
              <a:rPr lang="en-GB" sz="1600">
                <a:solidFill>
                  <a:srgbClr val="005500"/>
                </a:solidFill>
                <a:latin typeface="Arial - 22"/>
              </a:rPr>
              <a:t>+10</a:t>
            </a:r>
            <a:endParaRPr lang="en-GB" sz="1600">
              <a:solidFill>
                <a:srgbClr val="005500"/>
              </a:solidFill>
              <a:latin typeface="Arial - 22"/>
            </a:endParaRPr>
          </a:p>
        </p:txBody>
      </p:sp>
      <p:sp>
        <p:nvSpPr>
          <p:cNvPr id="28" name="TextBox 27"/>
          <p:cNvSpPr txBox="1"/>
          <p:nvPr/>
        </p:nvSpPr>
        <p:spPr>
          <a:xfrm>
            <a:off x="5118100" y="4051300"/>
            <a:ext cx="454966" cy="338554"/>
          </a:xfrm>
          <a:prstGeom prst="rect">
            <a:avLst/>
          </a:prstGeom>
          <a:noFill/>
        </p:spPr>
        <p:txBody>
          <a:bodyPr vert="horz" rtlCol="0">
            <a:spAutoFit/>
          </a:bodyPr>
          <a:lstStyle/>
          <a:p>
            <a:r>
              <a:rPr lang="en-GB" sz="1600">
                <a:solidFill>
                  <a:srgbClr val="005500"/>
                </a:solidFill>
                <a:latin typeface="Arial - 22"/>
              </a:rPr>
              <a:t>+4</a:t>
            </a:r>
            <a:endParaRPr lang="en-GB" sz="1600">
              <a:solidFill>
                <a:srgbClr val="005500"/>
              </a:solidFill>
              <a:latin typeface="Arial - 22"/>
            </a:endParaRPr>
          </a:p>
        </p:txBody>
      </p:sp>
    </p:spTree>
    <p:extLst>
      <p:ext uri="{BB962C8B-B14F-4D97-AF65-F5344CB8AC3E}">
        <p14:creationId xmlns:p14="http://schemas.microsoft.com/office/powerpoint/2010/main" val="94528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0" y="-406400"/>
            <a:ext cx="10148189" cy="4792345"/>
          </a:xfrm>
          <a:prstGeom prst="rect">
            <a:avLst/>
          </a:prstGeom>
          <a:solidFill>
            <a:scrgbClr r="0" g="0" b="0">
              <a:alpha val="0"/>
            </a:scrgbClr>
          </a:solidFill>
        </p:spPr>
      </p:pic>
    </p:spTree>
    <p:extLst>
      <p:ext uri="{BB962C8B-B14F-4D97-AF65-F5344CB8AC3E}">
        <p14:creationId xmlns:p14="http://schemas.microsoft.com/office/powerpoint/2010/main" val="3449793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25400" y="1231902"/>
            <a:ext cx="10134600" cy="830997"/>
          </a:xfrm>
          <a:prstGeom prst="rect">
            <a:avLst/>
          </a:prstGeom>
          <a:noFill/>
        </p:spPr>
        <p:txBody>
          <a:bodyPr vert="horz" rtlCol="0">
            <a:spAutoFit/>
          </a:bodyPr>
          <a:lstStyle/>
          <a:p>
            <a:r>
              <a:rPr lang="en-GB" sz="1600" u="sng">
                <a:solidFill>
                  <a:srgbClr val="0000FF"/>
                </a:solidFill>
                <a:latin typeface="HfW cursive - 22"/>
              </a:rPr>
              <a:t>Session Outcomes:</a:t>
            </a:r>
          </a:p>
          <a:p>
            <a:endParaRPr lang="en-GB" sz="1600" u="sng">
              <a:solidFill>
                <a:srgbClr val="0000FF"/>
              </a:solidFill>
              <a:latin typeface="HfW cursive - 22"/>
            </a:endParaRPr>
          </a:p>
          <a:p>
            <a:r>
              <a:rPr lang="en-GB" sz="1600" u="sng">
                <a:solidFill>
                  <a:srgbClr val="0000FF"/>
                </a:solidFill>
                <a:latin typeface="HfW cursive - 22"/>
              </a:rPr>
              <a:t>1)</a:t>
            </a:r>
            <a:r>
              <a:rPr lang="en-GB" sz="1600">
                <a:solidFill>
                  <a:srgbClr val="0000FF"/>
                </a:solidFill>
                <a:latin typeface="HfW cursive - 22"/>
              </a:rPr>
              <a:t> </a:t>
            </a:r>
            <a:r>
              <a:rPr lang="en-GB" sz="1600" u="sng">
                <a:solidFill>
                  <a:srgbClr val="0000FF"/>
                </a:solidFill>
                <a:latin typeface="HfW cursive - 22"/>
              </a:rPr>
              <a:t>Numerac</a:t>
            </a:r>
            <a:r>
              <a:rPr lang="en-GB" sz="1600">
                <a:solidFill>
                  <a:srgbClr val="0000FF"/>
                </a:solidFill>
                <a:latin typeface="HfW cursive - 22"/>
              </a:rPr>
              <a:t>y - recommended strategies when completing subtraction calculations in Year 4</a:t>
            </a:r>
            <a:endParaRPr lang="en-GB" sz="1600">
              <a:solidFill>
                <a:srgbClr val="0000FF"/>
              </a:solidFill>
              <a:latin typeface="HfW cursive - 22"/>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65100" y="2882900"/>
            <a:ext cx="7467600" cy="5118100"/>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65100" y="7791450"/>
            <a:ext cx="7123176" cy="2625598"/>
          </a:xfrm>
          <a:prstGeom prst="rect">
            <a:avLst/>
          </a:prstGeom>
          <a:solidFill>
            <a:scrgbClr r="0" g="0" b="0">
              <a:alpha val="0"/>
            </a:scrgbClr>
          </a:solidFill>
        </p:spPr>
      </p:pic>
      <p:cxnSp>
        <p:nvCxnSpPr>
          <p:cNvPr id="8" name="Straight Connector 7"/>
          <p:cNvCxnSpPr/>
          <p:nvPr/>
        </p:nvCxnSpPr>
        <p:spPr>
          <a:xfrm>
            <a:off x="266321" y="11731371"/>
            <a:ext cx="635088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3200" y="10172700"/>
            <a:ext cx="3314700" cy="400110"/>
          </a:xfrm>
          <a:prstGeom prst="rect">
            <a:avLst/>
          </a:prstGeom>
          <a:noFill/>
        </p:spPr>
        <p:txBody>
          <a:bodyPr vert="horz" rtlCol="0">
            <a:spAutoFit/>
          </a:bodyPr>
          <a:lstStyle/>
          <a:p>
            <a:r>
              <a:rPr lang="en-GB" sz="2000">
                <a:solidFill>
                  <a:srgbClr val="FF0000"/>
                </a:solidFill>
                <a:latin typeface="Arial - 27"/>
              </a:rPr>
              <a:t>209 - 188 = 21 </a:t>
            </a:r>
            <a:endParaRPr lang="en-GB" sz="2000">
              <a:solidFill>
                <a:srgbClr val="FF0000"/>
              </a:solidFill>
              <a:latin typeface="Arial - 27"/>
            </a:endParaRPr>
          </a:p>
        </p:txBody>
      </p:sp>
      <p:pic>
        <p:nvPicPr>
          <p:cNvPr id="10" name="Picture 9"/>
          <p:cNvPicPr>
            <a:picLocks/>
          </p:cNvPicPr>
          <p:nvPr/>
        </p:nvPicPr>
        <p:blipFill>
          <a:blip r:embed="rId5">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38100" y="10744200"/>
            <a:ext cx="1549400" cy="1193800"/>
          </a:xfrm>
          <a:prstGeom prst="rect">
            <a:avLst/>
          </a:prstGeom>
          <a:solidFill>
            <a:scrgbClr r="0" g="0" b="0">
              <a:alpha val="0"/>
            </a:scrgbClr>
          </a:solidFill>
        </p:spPr>
      </p:pic>
      <p:pic>
        <p:nvPicPr>
          <p:cNvPr id="11" name="Picture 10"/>
          <p:cNvPicPr>
            <a:picLocks/>
          </p:cNvPicPr>
          <p:nvPr/>
        </p:nvPicPr>
        <p:blipFill>
          <a:blip r:embed="rId6">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1092200" y="10579100"/>
            <a:ext cx="2324100" cy="1320800"/>
          </a:xfrm>
          <a:prstGeom prst="rect">
            <a:avLst/>
          </a:prstGeom>
          <a:solidFill>
            <a:scrgbClr r="0" g="0" b="0">
              <a:alpha val="0"/>
            </a:scrgbClr>
          </a:solidFill>
        </p:spPr>
      </p:pic>
      <p:pic>
        <p:nvPicPr>
          <p:cNvPr id="12" name="Picture 11"/>
          <p:cNvPicPr>
            <a:picLocks/>
          </p:cNvPicPr>
          <p:nvPr/>
        </p:nvPicPr>
        <p:blipFill>
          <a:blip r:embed="rId7">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895600" y="10871200"/>
            <a:ext cx="1562100" cy="1054100"/>
          </a:xfrm>
          <a:prstGeom prst="rect">
            <a:avLst/>
          </a:prstGeom>
          <a:solidFill>
            <a:scrgbClr r="0" g="0" b="0">
              <a:alpha val="0"/>
            </a:scrgbClr>
          </a:solidFill>
        </p:spPr>
      </p:pic>
      <p:pic>
        <p:nvPicPr>
          <p:cNvPr id="13" name="Picture 12"/>
          <p:cNvPicPr>
            <a:picLocks/>
          </p:cNvPicPr>
          <p:nvPr/>
        </p:nvPicPr>
        <p:blipFill>
          <a:blip r:embed="rId8">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3987800" y="11023600"/>
            <a:ext cx="1447800" cy="927100"/>
          </a:xfrm>
          <a:prstGeom prst="rect">
            <a:avLst/>
          </a:prstGeom>
          <a:solidFill>
            <a:scrgbClr r="0" g="0" b="0">
              <a:alpha val="0"/>
            </a:scrgbClr>
          </a:solidFill>
        </p:spPr>
      </p:pic>
      <p:sp>
        <p:nvSpPr>
          <p:cNvPr id="14" name="TextBox 13"/>
          <p:cNvSpPr txBox="1"/>
          <p:nvPr/>
        </p:nvSpPr>
        <p:spPr>
          <a:xfrm>
            <a:off x="0" y="11811002"/>
            <a:ext cx="1687550" cy="384721"/>
          </a:xfrm>
          <a:prstGeom prst="rect">
            <a:avLst/>
          </a:prstGeom>
          <a:noFill/>
        </p:spPr>
        <p:txBody>
          <a:bodyPr vert="horz" rtlCol="0">
            <a:spAutoFit/>
          </a:bodyPr>
          <a:lstStyle/>
          <a:p>
            <a:r>
              <a:rPr lang="en-GB" sz="1900">
                <a:solidFill>
                  <a:srgbClr val="000000"/>
                </a:solidFill>
                <a:latin typeface="Arial - 26"/>
              </a:rPr>
              <a:t>188     190</a:t>
            </a:r>
            <a:endParaRPr lang="en-GB" sz="1900">
              <a:solidFill>
                <a:srgbClr val="000000"/>
              </a:solidFill>
              <a:latin typeface="Arial - 26"/>
            </a:endParaRPr>
          </a:p>
        </p:txBody>
      </p:sp>
      <p:sp>
        <p:nvSpPr>
          <p:cNvPr id="15" name="TextBox 14"/>
          <p:cNvSpPr txBox="1"/>
          <p:nvPr/>
        </p:nvSpPr>
        <p:spPr>
          <a:xfrm>
            <a:off x="482602" y="11125202"/>
            <a:ext cx="648271" cy="507831"/>
          </a:xfrm>
          <a:prstGeom prst="rect">
            <a:avLst/>
          </a:prstGeom>
          <a:noFill/>
        </p:spPr>
        <p:txBody>
          <a:bodyPr vert="horz" rtlCol="0">
            <a:spAutoFit/>
          </a:bodyPr>
          <a:lstStyle/>
          <a:p>
            <a:r>
              <a:rPr lang="en-GB" sz="2700">
                <a:solidFill>
                  <a:srgbClr val="4B0082"/>
                </a:solidFill>
                <a:latin typeface="Arial - 36"/>
              </a:rPr>
              <a:t>+2</a:t>
            </a:r>
            <a:endParaRPr lang="en-GB" sz="2700">
              <a:solidFill>
                <a:srgbClr val="4B0082"/>
              </a:solidFill>
              <a:latin typeface="Arial - 36"/>
            </a:endParaRPr>
          </a:p>
        </p:txBody>
      </p:sp>
      <p:sp>
        <p:nvSpPr>
          <p:cNvPr id="16" name="TextBox 15"/>
          <p:cNvSpPr txBox="1"/>
          <p:nvPr/>
        </p:nvSpPr>
        <p:spPr>
          <a:xfrm>
            <a:off x="1765302" y="11099802"/>
            <a:ext cx="902543" cy="507831"/>
          </a:xfrm>
          <a:prstGeom prst="rect">
            <a:avLst/>
          </a:prstGeom>
          <a:noFill/>
        </p:spPr>
        <p:txBody>
          <a:bodyPr vert="horz" rtlCol="0">
            <a:spAutoFit/>
          </a:bodyPr>
          <a:lstStyle/>
          <a:p>
            <a:r>
              <a:rPr lang="en-GB" sz="2700">
                <a:solidFill>
                  <a:srgbClr val="4B0082"/>
                </a:solidFill>
                <a:latin typeface="Arial - 36"/>
              </a:rPr>
              <a:t>+10</a:t>
            </a:r>
            <a:endParaRPr lang="en-GB" sz="2700">
              <a:solidFill>
                <a:srgbClr val="4B0082"/>
              </a:solidFill>
              <a:latin typeface="Arial - 36"/>
            </a:endParaRPr>
          </a:p>
        </p:txBody>
      </p:sp>
      <p:sp>
        <p:nvSpPr>
          <p:cNvPr id="17" name="TextBox 16"/>
          <p:cNvSpPr txBox="1"/>
          <p:nvPr/>
        </p:nvSpPr>
        <p:spPr>
          <a:xfrm>
            <a:off x="2692402" y="11785600"/>
            <a:ext cx="2894881" cy="415498"/>
          </a:xfrm>
          <a:prstGeom prst="rect">
            <a:avLst/>
          </a:prstGeom>
          <a:noFill/>
        </p:spPr>
        <p:txBody>
          <a:bodyPr vert="horz" rtlCol="0">
            <a:spAutoFit/>
          </a:bodyPr>
          <a:lstStyle/>
          <a:p>
            <a:r>
              <a:rPr lang="en-GB" sz="2100">
                <a:solidFill>
                  <a:srgbClr val="000000"/>
                </a:solidFill>
                <a:latin typeface="Arial - 28"/>
              </a:rPr>
              <a:t>200      205    209</a:t>
            </a:r>
            <a:endParaRPr lang="en-GB" sz="2100">
              <a:solidFill>
                <a:srgbClr val="000000"/>
              </a:solidFill>
              <a:latin typeface="Arial - 28"/>
            </a:endParaRPr>
          </a:p>
        </p:txBody>
      </p:sp>
      <p:sp>
        <p:nvSpPr>
          <p:cNvPr id="18" name="TextBox 17"/>
          <p:cNvSpPr txBox="1"/>
          <p:nvPr/>
        </p:nvSpPr>
        <p:spPr>
          <a:xfrm>
            <a:off x="3289302" y="11264902"/>
            <a:ext cx="775295" cy="507831"/>
          </a:xfrm>
          <a:prstGeom prst="rect">
            <a:avLst/>
          </a:prstGeom>
          <a:noFill/>
        </p:spPr>
        <p:txBody>
          <a:bodyPr vert="horz" rtlCol="0">
            <a:spAutoFit/>
          </a:bodyPr>
          <a:lstStyle/>
          <a:p>
            <a:r>
              <a:rPr lang="en-GB" sz="2700">
                <a:solidFill>
                  <a:srgbClr val="4B0082"/>
                </a:solidFill>
                <a:latin typeface="Arial - 36"/>
              </a:rPr>
              <a:t>+ 5</a:t>
            </a:r>
            <a:endParaRPr lang="en-GB" sz="2700">
              <a:solidFill>
                <a:srgbClr val="4B0082"/>
              </a:solidFill>
              <a:latin typeface="Arial - 36"/>
            </a:endParaRPr>
          </a:p>
        </p:txBody>
      </p:sp>
      <p:sp>
        <p:nvSpPr>
          <p:cNvPr id="19" name="TextBox 18"/>
          <p:cNvSpPr txBox="1"/>
          <p:nvPr/>
        </p:nvSpPr>
        <p:spPr>
          <a:xfrm>
            <a:off x="4368802" y="11252202"/>
            <a:ext cx="648271" cy="507831"/>
          </a:xfrm>
          <a:prstGeom prst="rect">
            <a:avLst/>
          </a:prstGeom>
          <a:noFill/>
        </p:spPr>
        <p:txBody>
          <a:bodyPr vert="horz" rtlCol="0">
            <a:spAutoFit/>
          </a:bodyPr>
          <a:lstStyle/>
          <a:p>
            <a:r>
              <a:rPr lang="en-GB" sz="2700">
                <a:solidFill>
                  <a:srgbClr val="4B0082"/>
                </a:solidFill>
                <a:latin typeface="Arial - 36"/>
              </a:rPr>
              <a:t>+4</a:t>
            </a:r>
            <a:endParaRPr lang="en-GB" sz="2700">
              <a:solidFill>
                <a:srgbClr val="4B0082"/>
              </a:solidFill>
              <a:latin typeface="Arial - 36"/>
            </a:endParaRPr>
          </a:p>
        </p:txBody>
      </p:sp>
    </p:spTree>
    <p:extLst>
      <p:ext uri="{BB962C8B-B14F-4D97-AF65-F5344CB8AC3E}">
        <p14:creationId xmlns:p14="http://schemas.microsoft.com/office/powerpoint/2010/main" val="63234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41300" y="609600"/>
            <a:ext cx="9358376" cy="2470658"/>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90502" y="3124200"/>
            <a:ext cx="9378569" cy="4139438"/>
          </a:xfrm>
          <a:prstGeom prst="rect">
            <a:avLst/>
          </a:prstGeom>
          <a:solidFill>
            <a:scrgbClr r="0" g="0" b="0">
              <a:alpha val="0"/>
            </a:scrgbClr>
          </a:solidFill>
        </p:spPr>
      </p:pic>
      <p:sp>
        <p:nvSpPr>
          <p:cNvPr id="4" name="TextBox 3"/>
          <p:cNvSpPr txBox="1"/>
          <p:nvPr/>
        </p:nvSpPr>
        <p:spPr>
          <a:xfrm>
            <a:off x="5105402" y="4546600"/>
            <a:ext cx="1632415" cy="369332"/>
          </a:xfrm>
          <a:prstGeom prst="rect">
            <a:avLst/>
          </a:prstGeom>
          <a:noFill/>
        </p:spPr>
        <p:txBody>
          <a:bodyPr vert="horz" rtlCol="0">
            <a:spAutoFit/>
          </a:bodyPr>
          <a:lstStyle/>
          <a:p>
            <a:r>
              <a:rPr lang="en-GB">
                <a:solidFill>
                  <a:srgbClr val="FF0000"/>
                </a:solidFill>
                <a:latin typeface="Arial - 25"/>
              </a:rPr>
              <a:t>Exchange!</a:t>
            </a:r>
            <a:endParaRPr lang="en-GB">
              <a:solidFill>
                <a:srgbClr val="FF0000"/>
              </a:solidFill>
              <a:latin typeface="Arial - 25"/>
            </a:endParaRPr>
          </a:p>
        </p:txBody>
      </p:sp>
    </p:spTree>
    <p:extLst>
      <p:ext uri="{BB962C8B-B14F-4D97-AF65-F5344CB8AC3E}">
        <p14:creationId xmlns:p14="http://schemas.microsoft.com/office/powerpoint/2010/main" val="3018902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grpSp>
        <p:nvGrpSpPr>
          <p:cNvPr id="4" name="Group 3"/>
          <p:cNvGrpSpPr/>
          <p:nvPr/>
        </p:nvGrpSpPr>
        <p:grpSpPr>
          <a:xfrm>
            <a:off x="0" y="2"/>
            <a:ext cx="10261600" cy="2664225"/>
            <a:chOff x="0" y="0"/>
            <a:chExt cx="10261600" cy="1019683"/>
          </a:xfrm>
        </p:grpSpPr>
        <p:sp>
          <p:nvSpPr>
            <p:cNvPr id="2" name="TextBox 1"/>
            <p:cNvSpPr txBox="1"/>
            <p:nvPr/>
          </p:nvSpPr>
          <p:spPr>
            <a:xfrm>
              <a:off x="0" y="101600"/>
              <a:ext cx="10261600" cy="270930"/>
            </a:xfrm>
            <a:prstGeom prst="rect">
              <a:avLst/>
            </a:prstGeom>
            <a:noFill/>
          </p:spPr>
          <p:txBody>
            <a:bodyPr vert="horz" rtlCol="0">
              <a:spAutoFit/>
            </a:bodyPr>
            <a:lstStyle/>
            <a:p>
              <a:pPr algn="ctr"/>
              <a:r>
                <a:rPr lang="en-GB" sz="2000" u="sng">
                  <a:solidFill>
                    <a:srgbClr val="000000"/>
                  </a:solidFill>
                  <a:latin typeface="HfW cursive - 27"/>
                </a:rPr>
                <a:t>Curriculum Evenin</a:t>
              </a:r>
              <a:r>
                <a:rPr lang="en-GB" sz="2000">
                  <a:solidFill>
                    <a:srgbClr val="000000"/>
                  </a:solidFill>
                  <a:latin typeface="HfW cursive - 27"/>
                </a:rPr>
                <a:t>g</a:t>
              </a:r>
            </a:p>
            <a:p>
              <a:pPr algn="ctr"/>
              <a:r>
                <a:rPr lang="en-GB" sz="2000">
                  <a:solidFill>
                    <a:srgbClr val="000000"/>
                  </a:solidFill>
                  <a:latin typeface="HfW cursive - 27"/>
                </a:rPr>
                <a:t>S</a:t>
              </a:r>
              <a:r>
                <a:rPr lang="en-GB" sz="2000" u="sng">
                  <a:solidFill>
                    <a:srgbClr val="000000"/>
                  </a:solidFill>
                  <a:latin typeface="HfW cursive - 27"/>
                </a:rPr>
                <a:t>trate</a:t>
              </a:r>
              <a:r>
                <a:rPr lang="en-GB" sz="2000">
                  <a:solidFill>
                    <a:srgbClr val="000000"/>
                  </a:solidFill>
                  <a:latin typeface="HfW cursive - 27"/>
                </a:rPr>
                <a:t>g</a:t>
              </a:r>
              <a:r>
                <a:rPr lang="en-GB" sz="2000" u="sng">
                  <a:solidFill>
                    <a:srgbClr val="000000"/>
                  </a:solidFill>
                  <a:latin typeface="HfW cursive - 27"/>
                </a:rPr>
                <a:t>ies For Enhancin</a:t>
              </a:r>
              <a:r>
                <a:rPr lang="en-GB" sz="2000">
                  <a:solidFill>
                    <a:srgbClr val="000000"/>
                  </a:solidFill>
                  <a:latin typeface="HfW cursive - 27"/>
                </a:rPr>
                <a:t>g</a:t>
              </a:r>
              <a:r>
                <a:rPr lang="en-GB" sz="2000" u="sng">
                  <a:solidFill>
                    <a:srgbClr val="000000"/>
                  </a:solidFill>
                  <a:latin typeface="HfW cursive - 27"/>
                </a:rPr>
                <a:t> Home Learnin</a:t>
              </a:r>
              <a:r>
                <a:rPr lang="en-GB" sz="2000">
                  <a:solidFill>
                    <a:srgbClr val="000000"/>
                  </a:solidFill>
                  <a:latin typeface="HfW cursive - 27"/>
                </a:rPr>
                <a:t>g</a:t>
              </a:r>
              <a:endParaRPr lang="en-GB" sz="2000">
                <a:solidFill>
                  <a:srgbClr val="000000"/>
                </a:solidFill>
                <a:latin typeface="HfW cursive - 2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7353300" y="0"/>
              <a:ext cx="2791968" cy="1019683"/>
            </a:xfrm>
            <a:prstGeom prst="rect">
              <a:avLst/>
            </a:prstGeom>
            <a:solidFill>
              <a:scrgbClr r="0" g="0" b="0">
                <a:alpha val="0"/>
              </a:scrgbClr>
            </a:solidFill>
          </p:spPr>
        </p:pic>
      </p:grpSp>
      <p:sp>
        <p:nvSpPr>
          <p:cNvPr id="5" name="TextBox 4"/>
          <p:cNvSpPr txBox="1"/>
          <p:nvPr/>
        </p:nvSpPr>
        <p:spPr>
          <a:xfrm>
            <a:off x="76200" y="1181102"/>
            <a:ext cx="7772400" cy="584775"/>
          </a:xfrm>
          <a:prstGeom prst="rect">
            <a:avLst/>
          </a:prstGeom>
          <a:noFill/>
        </p:spPr>
        <p:txBody>
          <a:bodyPr vert="horz" rtlCol="0">
            <a:spAutoFit/>
          </a:bodyPr>
          <a:lstStyle/>
          <a:p>
            <a:r>
              <a:rPr lang="en-GB" sz="1600" u="sng">
                <a:solidFill>
                  <a:srgbClr val="0000FF"/>
                </a:solidFill>
                <a:latin typeface="HfW cursive - 22"/>
              </a:rPr>
              <a:t>Session Outcomes:</a:t>
            </a:r>
          </a:p>
          <a:p>
            <a:r>
              <a:rPr lang="en-GB" sz="1600" u="sng">
                <a:solidFill>
                  <a:srgbClr val="0000FF"/>
                </a:solidFill>
                <a:latin typeface="HfW cursive - 22"/>
              </a:rPr>
              <a:t>2</a:t>
            </a:r>
            <a:r>
              <a:rPr lang="en-GB" sz="1600">
                <a:solidFill>
                  <a:srgbClr val="0000FF"/>
                </a:solidFill>
                <a:latin typeface="HfW cursive - 22"/>
              </a:rPr>
              <a:t>) </a:t>
            </a:r>
            <a:r>
              <a:rPr lang="en-GB" sz="1600" u="sng">
                <a:solidFill>
                  <a:srgbClr val="0000FF"/>
                </a:solidFill>
                <a:latin typeface="HfW cursive - 22"/>
              </a:rPr>
              <a:t>Numerac</a:t>
            </a:r>
            <a:r>
              <a:rPr lang="en-GB" sz="1600">
                <a:solidFill>
                  <a:srgbClr val="0000FF"/>
                </a:solidFill>
                <a:latin typeface="HfW cursive - 22"/>
              </a:rPr>
              <a:t>y - essential times tables facts in Year 4</a:t>
            </a:r>
            <a:endParaRPr lang="en-GB" sz="1600">
              <a:solidFill>
                <a:srgbClr val="0000FF"/>
              </a:solidFill>
              <a:latin typeface="HfW cursive - 22"/>
            </a:endParaRPr>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27000" y="2209800"/>
            <a:ext cx="3531108" cy="3056636"/>
          </a:xfrm>
          <a:prstGeom prst="rect">
            <a:avLst/>
          </a:prstGeom>
          <a:solidFill>
            <a:scrgbClr r="0" g="0" b="0">
              <a:alpha val="0"/>
            </a:scrgbClr>
          </a:solidFill>
        </p:spPr>
      </p:pic>
      <p:sp>
        <p:nvSpPr>
          <p:cNvPr id="7" name="TextBox 6"/>
          <p:cNvSpPr txBox="1"/>
          <p:nvPr/>
        </p:nvSpPr>
        <p:spPr>
          <a:xfrm>
            <a:off x="4495800" y="2336800"/>
            <a:ext cx="4114800" cy="784830"/>
          </a:xfrm>
          <a:prstGeom prst="rect">
            <a:avLst/>
          </a:prstGeom>
          <a:noFill/>
        </p:spPr>
        <p:txBody>
          <a:bodyPr vert="horz" rtlCol="0">
            <a:spAutoFit/>
          </a:bodyPr>
          <a:lstStyle/>
          <a:p>
            <a:r>
              <a:rPr lang="en-GB" sz="1500" u="sng">
                <a:solidFill>
                  <a:srgbClr val="800080"/>
                </a:solidFill>
                <a:latin typeface="HfW cursive - 20"/>
              </a:rPr>
              <a:t>Key Point</a:t>
            </a:r>
          </a:p>
          <a:p>
            <a:r>
              <a:rPr lang="en-GB" sz="1500" u="sng">
                <a:solidFill>
                  <a:srgbClr val="800080"/>
                </a:solidFill>
                <a:latin typeface="HfW cursive - 20"/>
              </a:rPr>
              <a:t>P</a:t>
            </a:r>
            <a:r>
              <a:rPr lang="en-GB" sz="1500">
                <a:solidFill>
                  <a:srgbClr val="800080"/>
                </a:solidFill>
                <a:latin typeface="HfW cursive - 20"/>
              </a:rPr>
              <a:t>upils need to know multiplication tables up to 12 × 12 </a:t>
            </a:r>
            <a:r>
              <a:rPr lang="en-GB" sz="1500">
                <a:solidFill>
                  <a:srgbClr val="282828"/>
                </a:solidFill>
                <a:latin typeface="HfW cursive - 20"/>
              </a:rPr>
              <a:t> </a:t>
            </a:r>
            <a:r>
              <a:rPr lang="en-GB" sz="1500">
                <a:solidFill>
                  <a:srgbClr val="800080"/>
                </a:solidFill>
                <a:latin typeface="HfW cursive - 20"/>
              </a:rPr>
              <a:t>and </a:t>
            </a:r>
            <a:r>
              <a:rPr lang="en-GB" sz="1500" u="sng">
                <a:solidFill>
                  <a:srgbClr val="282828"/>
                </a:solidFill>
                <a:latin typeface="HfW cursive - 20"/>
              </a:rPr>
              <a:t>corresponding division</a:t>
            </a:r>
            <a:r>
              <a:rPr lang="en-GB" sz="1500">
                <a:solidFill>
                  <a:srgbClr val="800080"/>
                </a:solidFill>
                <a:latin typeface="HfW cursive - 20"/>
              </a:rPr>
              <a:t> facts.</a:t>
            </a:r>
            <a:endParaRPr lang="en-GB" sz="1500">
              <a:solidFill>
                <a:srgbClr val="800080"/>
              </a:solidFill>
              <a:latin typeface="HfW cursive - 20"/>
            </a:endParaRPr>
          </a:p>
        </p:txBody>
      </p:sp>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8382002" y="1092200"/>
            <a:ext cx="1720977" cy="1448308"/>
          </a:xfrm>
          <a:prstGeom prst="rect">
            <a:avLst/>
          </a:prstGeom>
          <a:solidFill>
            <a:scrgbClr r="0" g="0" b="0">
              <a:alpha val="0"/>
            </a:scrgbClr>
          </a:solidFill>
        </p:spPr>
      </p:pic>
      <p:cxnSp>
        <p:nvCxnSpPr>
          <p:cNvPr id="9" name="Straight Connector 8"/>
          <p:cNvCxnSpPr/>
          <p:nvPr/>
        </p:nvCxnSpPr>
        <p:spPr>
          <a:xfrm>
            <a:off x="895096" y="9716008"/>
            <a:ext cx="4311904"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6900" y="5410200"/>
            <a:ext cx="2946400" cy="369332"/>
          </a:xfrm>
          <a:prstGeom prst="rect">
            <a:avLst/>
          </a:prstGeom>
          <a:noFill/>
        </p:spPr>
        <p:txBody>
          <a:bodyPr vert="horz" rtlCol="0">
            <a:spAutoFit/>
          </a:bodyPr>
          <a:lstStyle/>
          <a:p>
            <a:r>
              <a:rPr lang="en-GB" u="sng">
                <a:solidFill>
                  <a:srgbClr val="000000"/>
                </a:solidFill>
                <a:latin typeface="Arial - 24"/>
              </a:rPr>
              <a:t>1. Repeated addition</a:t>
            </a:r>
            <a:endParaRPr lang="en-GB" u="sng">
              <a:solidFill>
                <a:srgbClr val="000000"/>
              </a:solidFill>
              <a:latin typeface="Arial - 24"/>
            </a:endParaRPr>
          </a:p>
        </p:txBody>
      </p:sp>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8952" y="6159502"/>
            <a:ext cx="6389243" cy="2611247"/>
          </a:xfrm>
          <a:prstGeom prst="rect">
            <a:avLst/>
          </a:prstGeom>
          <a:solidFill>
            <a:scrgbClr r="0" g="0" b="0">
              <a:alpha val="0"/>
            </a:scrgbClr>
          </a:solidFill>
        </p:spPr>
      </p:pic>
      <p:pic>
        <p:nvPicPr>
          <p:cNvPr id="12" name="Picture 11"/>
          <p:cNvPicPr>
            <a:picLocks/>
          </p:cNvPicPr>
          <p:nvPr/>
        </p:nvPicPr>
        <p:blipFill>
          <a:blip r:embed="rId6">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635000" y="9118600"/>
            <a:ext cx="1524000" cy="812800"/>
          </a:xfrm>
          <a:prstGeom prst="rect">
            <a:avLst/>
          </a:prstGeom>
          <a:solidFill>
            <a:scrgbClr r="0" g="0" b="0">
              <a:alpha val="0"/>
            </a:scrgbClr>
          </a:solidFill>
        </p:spPr>
      </p:pic>
      <p:pic>
        <p:nvPicPr>
          <p:cNvPr id="13" name="Picture 12"/>
          <p:cNvPicPr>
            <a:picLocks/>
          </p:cNvPicPr>
          <p:nvPr/>
        </p:nvPicPr>
        <p:blipFill>
          <a:blip r:embed="rId7">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1663700" y="9118600"/>
            <a:ext cx="1765300" cy="812800"/>
          </a:xfrm>
          <a:prstGeom prst="rect">
            <a:avLst/>
          </a:prstGeom>
          <a:solidFill>
            <a:scrgbClr r="0" g="0" b="0">
              <a:alpha val="0"/>
            </a:scrgbClr>
          </a:solidFill>
        </p:spPr>
      </p:pic>
      <p:pic>
        <p:nvPicPr>
          <p:cNvPr id="14" name="Picture 13"/>
          <p:cNvPicPr>
            <a:picLocks/>
          </p:cNvPicPr>
          <p:nvPr/>
        </p:nvPicPr>
        <p:blipFill>
          <a:blip r:embed="rId8">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908300" y="9105900"/>
            <a:ext cx="1600200" cy="825500"/>
          </a:xfrm>
          <a:prstGeom prst="rect">
            <a:avLst/>
          </a:prstGeom>
          <a:solidFill>
            <a:scrgbClr r="0" g="0" b="0">
              <a:alpha val="0"/>
            </a:scrgbClr>
          </a:solidFill>
        </p:spPr>
      </p:pic>
      <p:pic>
        <p:nvPicPr>
          <p:cNvPr id="15" name="Picture 14"/>
          <p:cNvPicPr>
            <a:picLocks/>
          </p:cNvPicPr>
          <p:nvPr/>
        </p:nvPicPr>
        <p:blipFill>
          <a:blip r:embed="rId9">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3987800" y="9105900"/>
            <a:ext cx="1333500" cy="838200"/>
          </a:xfrm>
          <a:prstGeom prst="rect">
            <a:avLst/>
          </a:prstGeom>
          <a:solidFill>
            <a:scrgbClr r="0" g="0" b="0">
              <a:alpha val="0"/>
            </a:scrgbClr>
          </a:solidFill>
        </p:spPr>
      </p:pic>
      <p:sp>
        <p:nvSpPr>
          <p:cNvPr id="16" name="TextBox 15"/>
          <p:cNvSpPr txBox="1"/>
          <p:nvPr/>
        </p:nvSpPr>
        <p:spPr>
          <a:xfrm>
            <a:off x="774700" y="9804402"/>
            <a:ext cx="279400" cy="323165"/>
          </a:xfrm>
          <a:prstGeom prst="rect">
            <a:avLst/>
          </a:prstGeom>
          <a:noFill/>
        </p:spPr>
        <p:txBody>
          <a:bodyPr vert="horz" rtlCol="0">
            <a:spAutoFit/>
          </a:bodyPr>
          <a:lstStyle/>
          <a:p>
            <a:r>
              <a:rPr lang="en-GB" sz="1500">
                <a:solidFill>
                  <a:srgbClr val="000000"/>
                </a:solidFill>
                <a:latin typeface="Arial - 20"/>
              </a:rPr>
              <a:t>0</a:t>
            </a:r>
            <a:endParaRPr lang="en-GB" sz="1500">
              <a:solidFill>
                <a:srgbClr val="000000"/>
              </a:solidFill>
              <a:latin typeface="Arial - 20"/>
            </a:endParaRPr>
          </a:p>
        </p:txBody>
      </p:sp>
      <p:sp>
        <p:nvSpPr>
          <p:cNvPr id="17" name="TextBox 16"/>
          <p:cNvSpPr txBox="1"/>
          <p:nvPr/>
        </p:nvSpPr>
        <p:spPr>
          <a:xfrm>
            <a:off x="1727200" y="9791702"/>
            <a:ext cx="279400" cy="323165"/>
          </a:xfrm>
          <a:prstGeom prst="rect">
            <a:avLst/>
          </a:prstGeom>
          <a:noFill/>
        </p:spPr>
        <p:txBody>
          <a:bodyPr vert="horz" rtlCol="0">
            <a:spAutoFit/>
          </a:bodyPr>
          <a:lstStyle/>
          <a:p>
            <a:r>
              <a:rPr lang="en-GB" sz="1500">
                <a:solidFill>
                  <a:srgbClr val="000000"/>
                </a:solidFill>
                <a:latin typeface="Arial - 20"/>
              </a:rPr>
              <a:t>3</a:t>
            </a:r>
            <a:endParaRPr lang="en-GB" sz="1500">
              <a:solidFill>
                <a:srgbClr val="000000"/>
              </a:solidFill>
              <a:latin typeface="Arial - 20"/>
            </a:endParaRPr>
          </a:p>
        </p:txBody>
      </p:sp>
      <p:sp>
        <p:nvSpPr>
          <p:cNvPr id="18" name="TextBox 17"/>
          <p:cNvSpPr txBox="1"/>
          <p:nvPr/>
        </p:nvSpPr>
        <p:spPr>
          <a:xfrm>
            <a:off x="3022600" y="9779002"/>
            <a:ext cx="279400" cy="323165"/>
          </a:xfrm>
          <a:prstGeom prst="rect">
            <a:avLst/>
          </a:prstGeom>
          <a:noFill/>
        </p:spPr>
        <p:txBody>
          <a:bodyPr vert="horz" rtlCol="0">
            <a:spAutoFit/>
          </a:bodyPr>
          <a:lstStyle/>
          <a:p>
            <a:r>
              <a:rPr lang="en-GB" sz="1500">
                <a:solidFill>
                  <a:srgbClr val="000000"/>
                </a:solidFill>
                <a:latin typeface="Arial - 20"/>
              </a:rPr>
              <a:t>6</a:t>
            </a:r>
            <a:endParaRPr lang="en-GB" sz="1500">
              <a:solidFill>
                <a:srgbClr val="000000"/>
              </a:solidFill>
              <a:latin typeface="Arial - 20"/>
            </a:endParaRPr>
          </a:p>
        </p:txBody>
      </p:sp>
      <p:sp>
        <p:nvSpPr>
          <p:cNvPr id="19" name="TextBox 18"/>
          <p:cNvSpPr txBox="1"/>
          <p:nvPr/>
        </p:nvSpPr>
        <p:spPr>
          <a:xfrm>
            <a:off x="4089400" y="9766300"/>
            <a:ext cx="279400" cy="338554"/>
          </a:xfrm>
          <a:prstGeom prst="rect">
            <a:avLst/>
          </a:prstGeom>
          <a:noFill/>
        </p:spPr>
        <p:txBody>
          <a:bodyPr vert="horz" rtlCol="0">
            <a:spAutoFit/>
          </a:bodyPr>
          <a:lstStyle/>
          <a:p>
            <a:r>
              <a:rPr lang="en-GB" sz="1600">
                <a:solidFill>
                  <a:srgbClr val="000000"/>
                </a:solidFill>
                <a:latin typeface="Arial - 21"/>
              </a:rPr>
              <a:t>9</a:t>
            </a:r>
            <a:endParaRPr lang="en-GB" sz="1600">
              <a:solidFill>
                <a:srgbClr val="000000"/>
              </a:solidFill>
              <a:latin typeface="Arial - 21"/>
            </a:endParaRPr>
          </a:p>
        </p:txBody>
      </p:sp>
      <p:sp>
        <p:nvSpPr>
          <p:cNvPr id="20" name="TextBox 19"/>
          <p:cNvSpPr txBox="1"/>
          <p:nvPr/>
        </p:nvSpPr>
        <p:spPr>
          <a:xfrm>
            <a:off x="4838700" y="9779003"/>
            <a:ext cx="406400" cy="307777"/>
          </a:xfrm>
          <a:prstGeom prst="rect">
            <a:avLst/>
          </a:prstGeom>
          <a:noFill/>
        </p:spPr>
        <p:txBody>
          <a:bodyPr vert="horz" rtlCol="0">
            <a:spAutoFit/>
          </a:bodyPr>
          <a:lstStyle/>
          <a:p>
            <a:r>
              <a:rPr lang="en-GB" sz="1400">
                <a:solidFill>
                  <a:srgbClr val="000000"/>
                </a:solidFill>
                <a:latin typeface="Arial - 19"/>
              </a:rPr>
              <a:t>12</a:t>
            </a:r>
            <a:endParaRPr lang="en-GB" sz="1400">
              <a:solidFill>
                <a:srgbClr val="000000"/>
              </a:solidFill>
              <a:latin typeface="Arial - 19"/>
            </a:endParaRPr>
          </a:p>
        </p:txBody>
      </p:sp>
      <p:pic>
        <p:nvPicPr>
          <p:cNvPr id="21" name="Picture 20"/>
          <p:cNvPicPr>
            <a:picLocks/>
          </p:cNvPicPr>
          <p:nvPr/>
        </p:nvPicPr>
        <p:blipFill>
          <a:blip r:embed="rId10">
            <a:extLst>
              <a:ext uri="{28A0092B-C50C-407E-A947-70E740481C1C}">
                <a14:useLocalDpi xmlns:a14="http://schemas.microsoft.com/office/drawing/2010/main" val="0"/>
              </a:ext>
            </a:extLst>
          </a:blip>
          <a:stretch>
            <a:fillRect/>
          </a:stretch>
        </p:blipFill>
        <p:spPr>
          <a:xfrm>
            <a:off x="279403" y="10185400"/>
            <a:ext cx="7104253" cy="3124454"/>
          </a:xfrm>
          <a:prstGeom prst="rect">
            <a:avLst/>
          </a:prstGeom>
          <a:solidFill>
            <a:scrgbClr r="0" g="0" b="0">
              <a:alpha val="0"/>
            </a:scrgbClr>
          </a:solidFill>
        </p:spPr>
      </p:pic>
      <p:sp>
        <p:nvSpPr>
          <p:cNvPr id="22" name="TextBox 21"/>
          <p:cNvSpPr txBox="1"/>
          <p:nvPr/>
        </p:nvSpPr>
        <p:spPr>
          <a:xfrm>
            <a:off x="482600" y="13398500"/>
            <a:ext cx="1930400" cy="369332"/>
          </a:xfrm>
          <a:prstGeom prst="rect">
            <a:avLst/>
          </a:prstGeom>
          <a:noFill/>
        </p:spPr>
        <p:txBody>
          <a:bodyPr vert="horz" rtlCol="0">
            <a:spAutoFit/>
          </a:bodyPr>
          <a:lstStyle/>
          <a:p>
            <a:r>
              <a:rPr lang="en-GB">
                <a:solidFill>
                  <a:srgbClr val="FF0000"/>
                </a:solidFill>
                <a:latin typeface="Arial - 24"/>
              </a:rPr>
              <a:t>14 x 3 = 42</a:t>
            </a:r>
            <a:endParaRPr lang="en-GB">
              <a:solidFill>
                <a:srgbClr val="FF0000"/>
              </a:solidFill>
              <a:latin typeface="Arial - 24"/>
            </a:endParaRPr>
          </a:p>
        </p:txBody>
      </p:sp>
      <p:cxnSp>
        <p:nvCxnSpPr>
          <p:cNvPr id="23" name="Straight Connector 22"/>
          <p:cNvCxnSpPr/>
          <p:nvPr/>
        </p:nvCxnSpPr>
        <p:spPr>
          <a:xfrm>
            <a:off x="536323" y="14498447"/>
            <a:ext cx="5966079" cy="0"/>
          </a:xfrm>
          <a:prstGeom prst="line">
            <a:avLst/>
          </a:prstGeom>
          <a:ln w="38100" cap="flat" cmpd="sng" algn="ctr">
            <a:solidFill>
              <a:srgbClr val="000000"/>
            </a:solidFill>
            <a:prstDash val="solid"/>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pic>
        <p:nvPicPr>
          <p:cNvPr id="24" name="Picture 23"/>
          <p:cNvPicPr>
            <a:picLocks/>
          </p:cNvPicPr>
          <p:nvPr/>
        </p:nvPicPr>
        <p:blipFill>
          <a:blip r:embed="rId11">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92100" y="13728700"/>
            <a:ext cx="2971800" cy="1016000"/>
          </a:xfrm>
          <a:prstGeom prst="rect">
            <a:avLst/>
          </a:prstGeom>
          <a:solidFill>
            <a:scrgbClr r="0" g="0" b="0">
              <a:alpha val="0"/>
            </a:scrgbClr>
          </a:solidFill>
        </p:spPr>
      </p:pic>
      <p:pic>
        <p:nvPicPr>
          <p:cNvPr id="25" name="Picture 24"/>
          <p:cNvPicPr>
            <a:picLocks/>
          </p:cNvPicPr>
          <p:nvPr/>
        </p:nvPicPr>
        <p:blipFill>
          <a:blip r:embed="rId12">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2730500" y="13919200"/>
            <a:ext cx="1346200" cy="800100"/>
          </a:xfrm>
          <a:prstGeom prst="rect">
            <a:avLst/>
          </a:prstGeom>
          <a:solidFill>
            <a:scrgbClr r="0" g="0" b="0">
              <a:alpha val="0"/>
            </a:scrgbClr>
          </a:solidFill>
        </p:spPr>
      </p:pic>
      <p:pic>
        <p:nvPicPr>
          <p:cNvPr id="26" name="Picture 25"/>
          <p:cNvPicPr>
            <a:picLocks/>
          </p:cNvPicPr>
          <p:nvPr/>
        </p:nvPicPr>
        <p:blipFill>
          <a:blip r:embed="rId13">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3568700" y="13893800"/>
            <a:ext cx="1346200" cy="863600"/>
          </a:xfrm>
          <a:prstGeom prst="rect">
            <a:avLst/>
          </a:prstGeom>
          <a:solidFill>
            <a:scrgbClr r="0" g="0" b="0">
              <a:alpha val="0"/>
            </a:scrgbClr>
          </a:solidFill>
        </p:spPr>
      </p:pic>
      <p:pic>
        <p:nvPicPr>
          <p:cNvPr id="27" name="Picture 26"/>
          <p:cNvPicPr>
            <a:picLocks/>
          </p:cNvPicPr>
          <p:nvPr/>
        </p:nvPicPr>
        <p:blipFill>
          <a:blip r:embed="rId14">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4406900" y="13868400"/>
            <a:ext cx="1346200" cy="863600"/>
          </a:xfrm>
          <a:prstGeom prst="rect">
            <a:avLst/>
          </a:prstGeom>
          <a:solidFill>
            <a:scrgbClr r="0" g="0" b="0">
              <a:alpha val="0"/>
            </a:scrgbClr>
          </a:solidFill>
        </p:spPr>
      </p:pic>
      <p:sp>
        <p:nvSpPr>
          <p:cNvPr id="28" name="TextBox 27"/>
          <p:cNvSpPr txBox="1"/>
          <p:nvPr/>
        </p:nvSpPr>
        <p:spPr>
          <a:xfrm>
            <a:off x="406400" y="14516100"/>
            <a:ext cx="304800" cy="369332"/>
          </a:xfrm>
          <a:prstGeom prst="rect">
            <a:avLst/>
          </a:prstGeom>
          <a:noFill/>
        </p:spPr>
        <p:txBody>
          <a:bodyPr vert="horz" rtlCol="0">
            <a:spAutoFit/>
          </a:bodyPr>
          <a:lstStyle/>
          <a:p>
            <a:r>
              <a:rPr lang="en-GB">
                <a:solidFill>
                  <a:srgbClr val="000000"/>
                </a:solidFill>
                <a:latin typeface="Arial - 25"/>
              </a:rPr>
              <a:t>0</a:t>
            </a:r>
            <a:endParaRPr lang="en-GB">
              <a:solidFill>
                <a:srgbClr val="000000"/>
              </a:solidFill>
              <a:latin typeface="Arial - 25"/>
            </a:endParaRPr>
          </a:p>
        </p:txBody>
      </p:sp>
      <p:sp>
        <p:nvSpPr>
          <p:cNvPr id="29" name="TextBox 28"/>
          <p:cNvSpPr txBox="1"/>
          <p:nvPr/>
        </p:nvSpPr>
        <p:spPr>
          <a:xfrm>
            <a:off x="2781300" y="14579602"/>
            <a:ext cx="406400" cy="307777"/>
          </a:xfrm>
          <a:prstGeom prst="rect">
            <a:avLst/>
          </a:prstGeom>
          <a:noFill/>
        </p:spPr>
        <p:txBody>
          <a:bodyPr vert="horz" rtlCol="0">
            <a:spAutoFit/>
          </a:bodyPr>
          <a:lstStyle/>
          <a:p>
            <a:r>
              <a:rPr lang="en-GB" sz="1400">
                <a:solidFill>
                  <a:srgbClr val="000000"/>
                </a:solidFill>
                <a:latin typeface="Arial - 19"/>
              </a:rPr>
              <a:t>30</a:t>
            </a:r>
            <a:endParaRPr lang="en-GB" sz="1400">
              <a:solidFill>
                <a:srgbClr val="000000"/>
              </a:solidFill>
              <a:latin typeface="Arial - 19"/>
            </a:endParaRPr>
          </a:p>
        </p:txBody>
      </p:sp>
      <p:pic>
        <p:nvPicPr>
          <p:cNvPr id="30" name="Picture 29"/>
          <p:cNvPicPr>
            <a:picLocks/>
          </p:cNvPicPr>
          <p:nvPr/>
        </p:nvPicPr>
        <p:blipFill>
          <a:blip r:embed="rId15">
            <a:clrChange>
              <a:clrFrom>
                <a:srgbClr val="FFAD5B"/>
              </a:clrFrom>
              <a:clrTo>
                <a:srgbClr val="FFAD5B">
                  <a:alpha val="0"/>
                </a:srgbClr>
              </a:clrTo>
            </a:clrChange>
            <a:extLst>
              <a:ext uri="{28A0092B-C50C-407E-A947-70E740481C1C}">
                <a14:useLocalDpi xmlns:a14="http://schemas.microsoft.com/office/drawing/2010/main" val="0"/>
              </a:ext>
            </a:extLst>
          </a:blip>
          <a:stretch>
            <a:fillRect/>
          </a:stretch>
        </p:blipFill>
        <p:spPr>
          <a:xfrm>
            <a:off x="5257800" y="13893800"/>
            <a:ext cx="1282700" cy="825500"/>
          </a:xfrm>
          <a:prstGeom prst="rect">
            <a:avLst/>
          </a:prstGeom>
          <a:solidFill>
            <a:scrgbClr r="0" g="0" b="0">
              <a:alpha val="0"/>
            </a:scrgbClr>
          </a:solidFill>
        </p:spPr>
      </p:pic>
      <p:sp>
        <p:nvSpPr>
          <p:cNvPr id="31" name="TextBox 30"/>
          <p:cNvSpPr txBox="1"/>
          <p:nvPr/>
        </p:nvSpPr>
        <p:spPr>
          <a:xfrm>
            <a:off x="3556000" y="14528800"/>
            <a:ext cx="482600" cy="369332"/>
          </a:xfrm>
          <a:prstGeom prst="rect">
            <a:avLst/>
          </a:prstGeom>
          <a:noFill/>
        </p:spPr>
        <p:txBody>
          <a:bodyPr vert="horz" rtlCol="0">
            <a:spAutoFit/>
          </a:bodyPr>
          <a:lstStyle/>
          <a:p>
            <a:r>
              <a:rPr lang="en-GB">
                <a:solidFill>
                  <a:srgbClr val="000000"/>
                </a:solidFill>
                <a:latin typeface="Arial - 25"/>
              </a:rPr>
              <a:t>33</a:t>
            </a:r>
            <a:endParaRPr lang="en-GB">
              <a:solidFill>
                <a:srgbClr val="000000"/>
              </a:solidFill>
              <a:latin typeface="Arial - 25"/>
            </a:endParaRPr>
          </a:p>
        </p:txBody>
      </p:sp>
      <p:sp>
        <p:nvSpPr>
          <p:cNvPr id="32" name="TextBox 31"/>
          <p:cNvSpPr txBox="1"/>
          <p:nvPr/>
        </p:nvSpPr>
        <p:spPr>
          <a:xfrm>
            <a:off x="4406900" y="14554202"/>
            <a:ext cx="457200" cy="353943"/>
          </a:xfrm>
          <a:prstGeom prst="rect">
            <a:avLst/>
          </a:prstGeom>
          <a:noFill/>
        </p:spPr>
        <p:txBody>
          <a:bodyPr vert="horz" rtlCol="0">
            <a:spAutoFit/>
          </a:bodyPr>
          <a:lstStyle/>
          <a:p>
            <a:r>
              <a:rPr lang="en-GB" sz="1700">
                <a:solidFill>
                  <a:srgbClr val="000000"/>
                </a:solidFill>
                <a:latin typeface="Arial - 23"/>
              </a:rPr>
              <a:t>36</a:t>
            </a:r>
            <a:endParaRPr lang="en-GB" sz="1700">
              <a:solidFill>
                <a:srgbClr val="000000"/>
              </a:solidFill>
              <a:latin typeface="Arial - 23"/>
            </a:endParaRPr>
          </a:p>
        </p:txBody>
      </p:sp>
      <p:sp>
        <p:nvSpPr>
          <p:cNvPr id="33" name="TextBox 32"/>
          <p:cNvSpPr txBox="1"/>
          <p:nvPr/>
        </p:nvSpPr>
        <p:spPr>
          <a:xfrm>
            <a:off x="5181600" y="14554202"/>
            <a:ext cx="457200" cy="353943"/>
          </a:xfrm>
          <a:prstGeom prst="rect">
            <a:avLst/>
          </a:prstGeom>
          <a:noFill/>
        </p:spPr>
        <p:txBody>
          <a:bodyPr vert="horz" rtlCol="0">
            <a:spAutoFit/>
          </a:bodyPr>
          <a:lstStyle/>
          <a:p>
            <a:r>
              <a:rPr lang="en-GB" sz="1700">
                <a:solidFill>
                  <a:srgbClr val="000000"/>
                </a:solidFill>
                <a:latin typeface="Arial - 23"/>
              </a:rPr>
              <a:t>39</a:t>
            </a:r>
            <a:endParaRPr lang="en-GB" sz="1700">
              <a:solidFill>
                <a:srgbClr val="000000"/>
              </a:solidFill>
              <a:latin typeface="Arial - 23"/>
            </a:endParaRPr>
          </a:p>
        </p:txBody>
      </p:sp>
      <p:sp>
        <p:nvSpPr>
          <p:cNvPr id="34" name="TextBox 33"/>
          <p:cNvSpPr txBox="1"/>
          <p:nvPr/>
        </p:nvSpPr>
        <p:spPr>
          <a:xfrm>
            <a:off x="6007100" y="14554202"/>
            <a:ext cx="457200" cy="353943"/>
          </a:xfrm>
          <a:prstGeom prst="rect">
            <a:avLst/>
          </a:prstGeom>
          <a:noFill/>
        </p:spPr>
        <p:txBody>
          <a:bodyPr vert="horz" rtlCol="0">
            <a:spAutoFit/>
          </a:bodyPr>
          <a:lstStyle/>
          <a:p>
            <a:r>
              <a:rPr lang="en-GB" sz="1700">
                <a:solidFill>
                  <a:srgbClr val="000000"/>
                </a:solidFill>
                <a:latin typeface="Arial - 23"/>
              </a:rPr>
              <a:t>42</a:t>
            </a:r>
            <a:endParaRPr lang="en-GB" sz="1700">
              <a:solidFill>
                <a:srgbClr val="000000"/>
              </a:solidFill>
              <a:latin typeface="Arial - 23"/>
            </a:endParaRPr>
          </a:p>
        </p:txBody>
      </p:sp>
      <p:sp>
        <p:nvSpPr>
          <p:cNvPr id="35" name="TextBox 34"/>
          <p:cNvSpPr txBox="1"/>
          <p:nvPr/>
        </p:nvSpPr>
        <p:spPr>
          <a:xfrm>
            <a:off x="4826000" y="4838702"/>
            <a:ext cx="4051300" cy="507831"/>
          </a:xfrm>
          <a:prstGeom prst="rect">
            <a:avLst/>
          </a:prstGeom>
          <a:noFill/>
        </p:spPr>
        <p:txBody>
          <a:bodyPr vert="horz" rtlCol="0">
            <a:spAutoFit/>
          </a:bodyPr>
          <a:lstStyle/>
          <a:p>
            <a:r>
              <a:rPr lang="en-GB" sz="2700">
                <a:solidFill>
                  <a:srgbClr val="000000"/>
                </a:solidFill>
                <a:latin typeface="Arial - 36"/>
              </a:rPr>
              <a:t>9 x 9 = 81  81 </a:t>
            </a:r>
            <a:endParaRPr lang="en-GB" sz="2700">
              <a:solidFill>
                <a:srgbClr val="000000"/>
              </a:solidFill>
              <a:latin typeface="Arial - 36"/>
            </a:endParaRPr>
          </a:p>
        </p:txBody>
      </p:sp>
      <p:pic>
        <p:nvPicPr>
          <p:cNvPr id="36" name="Picture 35"/>
          <p:cNvPicPr>
            <a:picLocks/>
          </p:cNvPicPr>
          <p:nvPr/>
        </p:nvPicPr>
        <p:blipFill>
          <a:blip r:embed="rId16">
            <a:extLst>
              <a:ext uri="{28A0092B-C50C-407E-A947-70E740481C1C}">
                <a14:useLocalDpi xmlns:a14="http://schemas.microsoft.com/office/drawing/2010/main" val="0"/>
              </a:ext>
            </a:extLst>
          </a:blip>
          <a:stretch>
            <a:fillRect/>
          </a:stretch>
        </p:blipFill>
        <p:spPr>
          <a:xfrm>
            <a:off x="7626352" y="4914902"/>
            <a:ext cx="353187" cy="353187"/>
          </a:xfrm>
          <a:prstGeom prst="rect">
            <a:avLst/>
          </a:prstGeom>
          <a:solidFill>
            <a:scrgbClr r="0" g="0" b="0">
              <a:alpha val="0"/>
            </a:scrgbClr>
          </a:solidFill>
        </p:spPr>
      </p:pic>
      <p:sp>
        <p:nvSpPr>
          <p:cNvPr id="37" name="TextBox 36"/>
          <p:cNvSpPr txBox="1"/>
          <p:nvPr/>
        </p:nvSpPr>
        <p:spPr>
          <a:xfrm>
            <a:off x="8064503" y="4838703"/>
            <a:ext cx="1156593" cy="507831"/>
          </a:xfrm>
          <a:prstGeom prst="rect">
            <a:avLst/>
          </a:prstGeom>
          <a:noFill/>
        </p:spPr>
        <p:txBody>
          <a:bodyPr vert="horz" rtlCol="0">
            <a:spAutoFit/>
          </a:bodyPr>
          <a:lstStyle/>
          <a:p>
            <a:r>
              <a:rPr lang="en-GB" sz="2700">
                <a:solidFill>
                  <a:srgbClr val="000000"/>
                </a:solidFill>
                <a:latin typeface="Arial - 36"/>
              </a:rPr>
              <a:t>9 = 9</a:t>
            </a:r>
            <a:endParaRPr lang="en-GB" sz="2700">
              <a:solidFill>
                <a:srgbClr val="000000"/>
              </a:solidFill>
              <a:latin typeface="Arial - 36"/>
            </a:endParaRPr>
          </a:p>
        </p:txBody>
      </p:sp>
    </p:spTree>
    <p:extLst>
      <p:ext uri="{BB962C8B-B14F-4D97-AF65-F5344CB8AC3E}">
        <p14:creationId xmlns:p14="http://schemas.microsoft.com/office/powerpoint/2010/main" val="245230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D5B"/>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27000" y="-76200"/>
            <a:ext cx="8458200" cy="4305300"/>
          </a:xfrm>
          <a:prstGeom prst="rect">
            <a:avLst/>
          </a:prstGeom>
          <a:solidFill>
            <a:scrgbClr r="0" g="0" b="0">
              <a:alpha val="0"/>
            </a:scrgbClr>
          </a:solidFill>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177799" y="3759202"/>
            <a:ext cx="8438769" cy="3339465"/>
          </a:xfrm>
          <a:prstGeom prst="rect">
            <a:avLst/>
          </a:prstGeom>
          <a:solidFill>
            <a:scrgbClr r="0" g="0" b="0">
              <a:alpha val="0"/>
            </a:scrgbClr>
          </a:solidFill>
        </p:spPr>
      </p:pic>
      <p:pic>
        <p:nvPicPr>
          <p:cNvPr id="4" name="Picture 3"/>
          <p:cNvPicPr>
            <a:picLocks/>
          </p:cNvPicPr>
          <p:nvPr/>
        </p:nvPicPr>
        <p:blipFill>
          <a:blip r:embed="rId4">
            <a:extLst>
              <a:ext uri="{28A0092B-C50C-407E-A947-70E740481C1C}">
                <a14:useLocalDpi xmlns:a14="http://schemas.microsoft.com/office/drawing/2010/main" val="0"/>
              </a:ext>
            </a:extLst>
          </a:blip>
          <a:stretch>
            <a:fillRect/>
          </a:stretch>
        </p:blipFill>
        <p:spPr>
          <a:xfrm>
            <a:off x="-63499" y="6311900"/>
            <a:ext cx="10229469" cy="3199638"/>
          </a:xfrm>
          <a:prstGeom prst="rect">
            <a:avLst/>
          </a:prstGeom>
          <a:solidFill>
            <a:scrgbClr r="0" g="0" b="0">
              <a:alpha val="0"/>
            </a:scrgbClr>
          </a:solidFill>
        </p:spPr>
      </p:pic>
    </p:spTree>
    <p:extLst>
      <p:ext uri="{BB962C8B-B14F-4D97-AF65-F5344CB8AC3E}">
        <p14:creationId xmlns:p14="http://schemas.microsoft.com/office/powerpoint/2010/main" val="3319290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794</Words>
  <Application>Microsoft Office PowerPoint</Application>
  <PresentationFormat>Custom</PresentationFormat>
  <Paragraphs>173</Paragraphs>
  <Slides>17</Slides>
  <Notes>0</Notes>
  <HiddenSlides>0</HiddenSlides>
  <MMClips>0</MMClips>
  <ScaleCrop>false</ScaleCrop>
  <HeadingPairs>
    <vt:vector size="6" baseType="variant">
      <vt:variant>
        <vt:lpstr>Fonts Used</vt:lpstr>
      </vt:variant>
      <vt:variant>
        <vt:i4>37</vt:i4>
      </vt:variant>
      <vt:variant>
        <vt:lpstr>Theme</vt:lpstr>
      </vt:variant>
      <vt:variant>
        <vt:i4>1</vt:i4>
      </vt:variant>
      <vt:variant>
        <vt:lpstr>Slide Titles</vt:lpstr>
      </vt:variant>
      <vt:variant>
        <vt:i4>17</vt:i4>
      </vt:variant>
    </vt:vector>
  </HeadingPairs>
  <TitlesOfParts>
    <vt:vector size="55" baseType="lpstr">
      <vt:lpstr>Calibri - 18</vt:lpstr>
      <vt:lpstr>Arial - 22</vt:lpstr>
      <vt:lpstr>HfW cursive - 12</vt:lpstr>
      <vt:lpstr>HfW cursive - 13</vt:lpstr>
      <vt:lpstr>Times New Roman - 18</vt:lpstr>
      <vt:lpstr>Calibri</vt:lpstr>
      <vt:lpstr>Arial - 48</vt:lpstr>
      <vt:lpstr>Arial - 19</vt:lpstr>
      <vt:lpstr>Arial - 31</vt:lpstr>
      <vt:lpstr>HfW cursive - 36</vt:lpstr>
      <vt:lpstr>HfW cursive - 28</vt:lpstr>
      <vt:lpstr>Arial - 18</vt:lpstr>
      <vt:lpstr>Arial - 56</vt:lpstr>
      <vt:lpstr>HfW cursive - 27</vt:lpstr>
      <vt:lpstr>Arial - 27</vt:lpstr>
      <vt:lpstr>Arial - 25</vt:lpstr>
      <vt:lpstr>HfW cursive - 19</vt:lpstr>
      <vt:lpstr>Arial - 26</vt:lpstr>
      <vt:lpstr>HfW cursive - 22</vt:lpstr>
      <vt:lpstr>Arial - 24</vt:lpstr>
      <vt:lpstr>HfW cursive - 20</vt:lpstr>
      <vt:lpstr>Arial - 36</vt:lpstr>
      <vt:lpstr>Arial - 35</vt:lpstr>
      <vt:lpstr>Arial - 28</vt:lpstr>
      <vt:lpstr>Arial - 23</vt:lpstr>
      <vt:lpstr>Arial - 21</vt:lpstr>
      <vt:lpstr>Times New Roman - 15</vt:lpstr>
      <vt:lpstr>Arial - 17</vt:lpstr>
      <vt:lpstr>HfW cursive - 18</vt:lpstr>
      <vt:lpstr>HfW cursive - 16</vt:lpstr>
      <vt:lpstr>Arial</vt:lpstr>
      <vt:lpstr>Calibri Light</vt:lpstr>
      <vt:lpstr>Arial - 20</vt:lpstr>
      <vt:lpstr>Times New Roman - 22</vt:lpstr>
      <vt:lpstr>HfW cursive - 21</vt:lpstr>
      <vt:lpstr>Calibri - 16</vt:lpstr>
      <vt:lpstr>HfW cursive - 14</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Hatherley</dc:creator>
  <cp:lastModifiedBy>Rosa Hatherley</cp:lastModifiedBy>
  <cp:revision>5</cp:revision>
  <dcterms:created xsi:type="dcterms:W3CDTF">2016-09-22T11:10:05Z</dcterms:created>
  <dcterms:modified xsi:type="dcterms:W3CDTF">2016-09-22T13:58:09Z</dcterms:modified>
</cp:coreProperties>
</file>