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7ADE54-E300-4C74-82A3-130CD6D4DD7F}" type="datetimeFigureOut">
              <a:rPr lang="en-GB" smtClean="0"/>
              <a:t>28/11/2017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0C17EC-960E-46DB-9308-8412BD0C9E64}" type="slidenum">
              <a:rPr lang="en-GB" smtClean="0"/>
              <a:t>‹#›</a:t>
            </a:fld>
            <a:endParaRPr lang="en-GB"/>
          </a:p>
        </p:txBody>
      </p:sp>
    </p:spTree>
    <p:extLst>
      <p:ext uri="{BB962C8B-B14F-4D97-AF65-F5344CB8AC3E}">
        <p14:creationId xmlns:p14="http://schemas.microsoft.com/office/powerpoint/2010/main" val="262718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D0C17EC-960E-46DB-9308-8412BD0C9E64}" type="slidenum">
              <a:rPr lang="en-GB" smtClean="0"/>
              <a:t>2</a:t>
            </a:fld>
            <a:endParaRPr lang="en-GB"/>
          </a:p>
        </p:txBody>
      </p:sp>
    </p:spTree>
    <p:extLst>
      <p:ext uri="{BB962C8B-B14F-4D97-AF65-F5344CB8AC3E}">
        <p14:creationId xmlns:p14="http://schemas.microsoft.com/office/powerpoint/2010/main" val="3786999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11/28/2017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11/28/2017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11/28/2017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11/28/2017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11/28/2017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11/28/2017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11/28/2017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11/28/2017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11/28/2017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11/28/2017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11/28/2017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11/28/2017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11/28/2017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11/28/2017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11/28/2017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11/28/2017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3992451"/>
            <a:ext cx="8825658" cy="784930"/>
          </a:xfrm>
        </p:spPr>
        <p:txBody>
          <a:bodyPr/>
          <a:lstStyle/>
          <a:p>
            <a:pPr algn="ctr"/>
            <a:r>
              <a:rPr lang="en-GB" b="1" u="sng" dirty="0" smtClean="0">
                <a:latin typeface="Baskerville Old Face" panose="02020602080505020303" pitchFamily="18" charset="0"/>
              </a:rPr>
              <a:t>WW1 WEAPONS AND COMMUNICATION. </a:t>
            </a:r>
            <a:endParaRPr lang="en-GB" b="1" u="sng" dirty="0">
              <a:latin typeface="Baskerville Old Face" panose="02020602080505020303" pitchFamily="18" charset="0"/>
            </a:endParaRPr>
          </a:p>
        </p:txBody>
      </p:sp>
      <p:sp>
        <p:nvSpPr>
          <p:cNvPr id="3" name="Subtitle 2"/>
          <p:cNvSpPr>
            <a:spLocks noGrp="1"/>
          </p:cNvSpPr>
          <p:nvPr>
            <p:ph type="subTitle" idx="1"/>
          </p:nvPr>
        </p:nvSpPr>
        <p:spPr/>
        <p:txBody>
          <a:bodyPr/>
          <a:lstStyle/>
          <a:p>
            <a:r>
              <a:rPr lang="en-GB" dirty="0" smtClean="0"/>
              <a:t>By Aldous and </a:t>
            </a:r>
            <a:r>
              <a:rPr lang="en-GB" dirty="0" err="1" smtClean="0"/>
              <a:t>anish</a:t>
            </a:r>
            <a:r>
              <a:rPr lang="en-GB" dirty="0" smtClean="0"/>
              <a:t>.</a:t>
            </a:r>
            <a:endParaRPr lang="en-GB" dirty="0"/>
          </a:p>
        </p:txBody>
      </p:sp>
    </p:spTree>
    <p:extLst>
      <p:ext uri="{BB962C8B-B14F-4D97-AF65-F5344CB8AC3E}">
        <p14:creationId xmlns:p14="http://schemas.microsoft.com/office/powerpoint/2010/main" val="2750169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166" y="3836586"/>
            <a:ext cx="8825659" cy="566738"/>
          </a:xfrm>
        </p:spPr>
        <p:txBody>
          <a:bodyPr/>
          <a:lstStyle/>
          <a:p>
            <a:r>
              <a:rPr lang="en-GB" dirty="0" smtClean="0">
                <a:solidFill>
                  <a:schemeClr val="tx1"/>
                </a:solidFill>
              </a:rPr>
              <a:t>Gas Masks</a:t>
            </a:r>
            <a:endParaRPr lang="en-GB" dirty="0">
              <a:solidFill>
                <a:schemeClr val="tx1"/>
              </a:solidFill>
            </a:endParaRPr>
          </a:p>
        </p:txBody>
      </p:sp>
      <p:sp>
        <p:nvSpPr>
          <p:cNvPr id="4" name="Text Placeholder 3"/>
          <p:cNvSpPr>
            <a:spLocks noGrp="1"/>
          </p:cNvSpPr>
          <p:nvPr>
            <p:ph type="body" sz="half" idx="2"/>
          </p:nvPr>
        </p:nvSpPr>
        <p:spPr>
          <a:xfrm>
            <a:off x="781467" y="4403324"/>
            <a:ext cx="8825658" cy="1485386"/>
          </a:xfrm>
        </p:spPr>
        <p:txBody>
          <a:bodyPr>
            <a:normAutofit/>
          </a:bodyPr>
          <a:lstStyle/>
          <a:p>
            <a:r>
              <a:rPr lang="en-GB" sz="2000" dirty="0" smtClean="0"/>
              <a:t>Gas attacks could permanently damage a soldiers breathing and eyesight so gas masks were essential to a soldiers survival, many people still died because they didn’t get to their gas mask in time so the gas invaded their body until they died. </a:t>
            </a:r>
            <a:endParaRPr lang="en-GB" sz="2000" dirty="0"/>
          </a:p>
        </p:txBody>
      </p:sp>
      <p:pic>
        <p:nvPicPr>
          <p:cNvPr id="11" name="Picture Placeholder 10"/>
          <p:cNvPicPr>
            <a:picLocks noGrp="1" noChangeAspect="1"/>
          </p:cNvPicPr>
          <p:nvPr>
            <p:ph type="pic" idx="1"/>
          </p:nvPr>
        </p:nvPicPr>
        <p:blipFill>
          <a:blip r:embed="rId3">
            <a:extLst>
              <a:ext uri="{28A0092B-C50C-407E-A947-70E740481C1C}">
                <a14:useLocalDpi xmlns:a14="http://schemas.microsoft.com/office/drawing/2010/main" val="0"/>
              </a:ext>
            </a:extLst>
          </a:blip>
          <a:srcRect t="30485" b="30485"/>
          <a:stretch>
            <a:fillRect/>
          </a:stretch>
        </p:blipFill>
        <p:spPr>
          <a:xfrm>
            <a:off x="2095112" y="109796"/>
            <a:ext cx="6430702" cy="3429000"/>
          </a:xfrm>
        </p:spPr>
      </p:pic>
    </p:spTree>
    <p:extLst>
      <p:ext uri="{BB962C8B-B14F-4D97-AF65-F5344CB8AC3E}">
        <p14:creationId xmlns:p14="http://schemas.microsoft.com/office/powerpoint/2010/main" val="12266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4">
                                            <p:txEl>
                                              <p:pRg st="0" end="0"/>
                                            </p:txEl>
                                          </p:spTgt>
                                        </p:tgtEl>
                                      </p:cBhvr>
                                    </p:animEffect>
                                    <p:set>
                                      <p:cBhvr>
                                        <p:cTn id="7"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3538796"/>
            <a:ext cx="8825659" cy="566738"/>
          </a:xfrm>
        </p:spPr>
        <p:txBody>
          <a:bodyPr/>
          <a:lstStyle/>
          <a:p>
            <a:r>
              <a:rPr lang="en-GB" dirty="0" smtClean="0">
                <a:solidFill>
                  <a:schemeClr val="accent3">
                    <a:lumMod val="50000"/>
                  </a:schemeClr>
                </a:solidFill>
              </a:rPr>
              <a:t>Tanks</a:t>
            </a:r>
            <a:endParaRPr lang="en-GB" dirty="0">
              <a:solidFill>
                <a:schemeClr val="accent3">
                  <a:lumMod val="50000"/>
                </a:schemeClr>
              </a:solidFill>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0949" b="10949"/>
          <a:stretch>
            <a:fillRect/>
          </a:stretch>
        </p:blipFill>
        <p:spPr>
          <a:xfrm>
            <a:off x="1154954" y="109796"/>
            <a:ext cx="8825658" cy="3429000"/>
          </a:xfrm>
        </p:spPr>
      </p:pic>
      <p:sp>
        <p:nvSpPr>
          <p:cNvPr id="4" name="Text Placeholder 3"/>
          <p:cNvSpPr>
            <a:spLocks noGrp="1"/>
          </p:cNvSpPr>
          <p:nvPr>
            <p:ph type="body" sz="half" idx="2"/>
          </p:nvPr>
        </p:nvSpPr>
        <p:spPr>
          <a:xfrm>
            <a:off x="1154954" y="4261655"/>
            <a:ext cx="8825658" cy="1894446"/>
          </a:xfrm>
        </p:spPr>
        <p:txBody>
          <a:bodyPr>
            <a:normAutofit fontScale="85000" lnSpcReduction="10000"/>
          </a:bodyPr>
          <a:lstStyle/>
          <a:p>
            <a:r>
              <a:rPr lang="en-GB" sz="2400" dirty="0" smtClean="0">
                <a:solidFill>
                  <a:schemeClr val="tx1"/>
                </a:solidFill>
              </a:rPr>
              <a:t>The tank first appeared in the Battle of </a:t>
            </a:r>
            <a:r>
              <a:rPr lang="en-GB" sz="2400" dirty="0" err="1" smtClean="0">
                <a:solidFill>
                  <a:schemeClr val="tx1"/>
                </a:solidFill>
              </a:rPr>
              <a:t>Flers</a:t>
            </a:r>
            <a:r>
              <a:rPr lang="en-GB" sz="2400" dirty="0" smtClean="0">
                <a:solidFill>
                  <a:schemeClr val="tx1"/>
                </a:solidFill>
              </a:rPr>
              <a:t>, </a:t>
            </a:r>
            <a:r>
              <a:rPr lang="en-GB" sz="2400" dirty="0" err="1" smtClean="0">
                <a:solidFill>
                  <a:schemeClr val="tx1"/>
                </a:solidFill>
              </a:rPr>
              <a:t>Courcellete</a:t>
            </a:r>
            <a:r>
              <a:rPr lang="en-GB" sz="2400" dirty="0" smtClean="0">
                <a:solidFill>
                  <a:schemeClr val="tx1"/>
                </a:solidFill>
              </a:rPr>
              <a:t>, 15</a:t>
            </a:r>
            <a:r>
              <a:rPr lang="en-GB" sz="2400" baseline="30000" dirty="0" smtClean="0">
                <a:solidFill>
                  <a:schemeClr val="tx1"/>
                </a:solidFill>
              </a:rPr>
              <a:t>th</a:t>
            </a:r>
            <a:r>
              <a:rPr lang="en-GB" sz="2400" dirty="0" smtClean="0">
                <a:solidFill>
                  <a:schemeClr val="tx1"/>
                </a:solidFill>
              </a:rPr>
              <a:t> september1916 in France. By the end of WW1 the were 2,600 tanks that had been produced. Britain then used a different type of tank in WW2, the shape and guns were modified to ensure a better death-rate. The tank was revolutionary because you could cross No-Man’s-Land with a higher chance of survival.</a:t>
            </a:r>
            <a:endParaRPr lang="en-GB" sz="2400" dirty="0">
              <a:solidFill>
                <a:schemeClr val="tx1"/>
              </a:solidFill>
            </a:endParaRPr>
          </a:p>
        </p:txBody>
      </p:sp>
    </p:spTree>
    <p:extLst>
      <p:ext uri="{BB962C8B-B14F-4D97-AF65-F5344CB8AC3E}">
        <p14:creationId xmlns:p14="http://schemas.microsoft.com/office/powerpoint/2010/main" val="370981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4">
                                            <p:txEl>
                                              <p:pRg st="0" end="0"/>
                                            </p:txEl>
                                          </p:spTgt>
                                        </p:tgtEl>
                                      </p:cBhvr>
                                    </p:animEffect>
                                    <p:anim calcmode="lin" valueType="num">
                                      <p:cBhvr>
                                        <p:cTn id="7" dur="1822" tmFilter="0,0; 0.14,0.31; 0.43,0.73; 0.71,0.91; 1.0,1.0">
                                          <p:stCondLst>
                                            <p:cond delay="0"/>
                                          </p:stCondLst>
                                        </p:cTn>
                                        <p:tgtEl>
                                          <p:spTgt spid="4">
                                            <p:txEl>
                                              <p:pRg st="0" end="0"/>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xEl>
                                              <p:pRg st="0" end="0"/>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xEl>
                                              <p:pRg st="0" end="0"/>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4">
                                            <p:txEl>
                                              <p:pRg st="0" end="0"/>
                                            </p:txEl>
                                          </p:spTgt>
                                        </p:tgtEl>
                                      </p:cBhvr>
                                      <p:to x="100000" y="60000"/>
                                    </p:animScale>
                                    <p:animScale>
                                      <p:cBhvr>
                                        <p:cTn id="15" dur="166" decel="50000">
                                          <p:stCondLst>
                                            <p:cond delay="646"/>
                                          </p:stCondLst>
                                        </p:cTn>
                                        <p:tgtEl>
                                          <p:spTgt spid="4">
                                            <p:txEl>
                                              <p:pRg st="0" end="0"/>
                                            </p:txEl>
                                          </p:spTgt>
                                        </p:tgtEl>
                                      </p:cBhvr>
                                      <p:to x="100000" y="100000"/>
                                    </p:animScale>
                                    <p:animScale>
                                      <p:cBhvr>
                                        <p:cTn id="16" dur="26">
                                          <p:stCondLst>
                                            <p:cond delay="1312"/>
                                          </p:stCondLst>
                                        </p:cTn>
                                        <p:tgtEl>
                                          <p:spTgt spid="4">
                                            <p:txEl>
                                              <p:pRg st="0" end="0"/>
                                            </p:txEl>
                                          </p:spTgt>
                                        </p:tgtEl>
                                      </p:cBhvr>
                                      <p:to x="100000" y="80000"/>
                                    </p:animScale>
                                    <p:animScale>
                                      <p:cBhvr>
                                        <p:cTn id="17" dur="166" decel="50000">
                                          <p:stCondLst>
                                            <p:cond delay="1338"/>
                                          </p:stCondLst>
                                        </p:cTn>
                                        <p:tgtEl>
                                          <p:spTgt spid="4">
                                            <p:txEl>
                                              <p:pRg st="0" end="0"/>
                                            </p:txEl>
                                          </p:spTgt>
                                        </p:tgtEl>
                                      </p:cBhvr>
                                      <p:to x="100000" y="100000"/>
                                    </p:animScale>
                                    <p:animScale>
                                      <p:cBhvr>
                                        <p:cTn id="18" dur="26">
                                          <p:stCondLst>
                                            <p:cond delay="1642"/>
                                          </p:stCondLst>
                                        </p:cTn>
                                        <p:tgtEl>
                                          <p:spTgt spid="4">
                                            <p:txEl>
                                              <p:pRg st="0" end="0"/>
                                            </p:txEl>
                                          </p:spTgt>
                                        </p:tgtEl>
                                      </p:cBhvr>
                                      <p:to x="100000" y="90000"/>
                                    </p:animScale>
                                    <p:animScale>
                                      <p:cBhvr>
                                        <p:cTn id="19" dur="166" decel="50000">
                                          <p:stCondLst>
                                            <p:cond delay="1668"/>
                                          </p:stCondLst>
                                        </p:cTn>
                                        <p:tgtEl>
                                          <p:spTgt spid="4">
                                            <p:txEl>
                                              <p:pRg st="0" end="0"/>
                                            </p:txEl>
                                          </p:spTgt>
                                        </p:tgtEl>
                                      </p:cBhvr>
                                      <p:to x="100000" y="100000"/>
                                    </p:animScale>
                                    <p:animScale>
                                      <p:cBhvr>
                                        <p:cTn id="20" dur="26">
                                          <p:stCondLst>
                                            <p:cond delay="1808"/>
                                          </p:stCondLst>
                                        </p:cTn>
                                        <p:tgtEl>
                                          <p:spTgt spid="4">
                                            <p:txEl>
                                              <p:pRg st="0" end="0"/>
                                            </p:txEl>
                                          </p:spTgt>
                                        </p:tgtEl>
                                      </p:cBhvr>
                                      <p:to x="100000" y="95000"/>
                                    </p:animScale>
                                    <p:animScale>
                                      <p:cBhvr>
                                        <p:cTn id="21" dur="166" decel="50000">
                                          <p:stCondLst>
                                            <p:cond delay="1834"/>
                                          </p:stCondLst>
                                        </p:cTn>
                                        <p:tgtEl>
                                          <p:spTgt spid="4">
                                            <p:txEl>
                                              <p:pRg st="0" end="0"/>
                                            </p:txEl>
                                          </p:spTgt>
                                        </p:tgtEl>
                                      </p:cBhvr>
                                      <p:to x="100000" y="100000"/>
                                    </p:animScale>
                                    <p:set>
                                      <p:cBhvr>
                                        <p:cTn id="22" dur="1" fill="hold">
                                          <p:stCondLst>
                                            <p:cond delay="1999"/>
                                          </p:stCondLst>
                                        </p:cTn>
                                        <p:tgtEl>
                                          <p:spTgt spid="4">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4542363"/>
            <a:ext cx="8825659" cy="566738"/>
          </a:xfrm>
        </p:spPr>
        <p:txBody>
          <a:bodyPr>
            <a:normAutofit/>
          </a:bodyPr>
          <a:lstStyle/>
          <a:p>
            <a:r>
              <a:rPr lang="en-GB" dirty="0" smtClean="0"/>
              <a:t>Rifle</a:t>
            </a:r>
            <a:endParaRPr lang="en-GB" dirty="0"/>
          </a:p>
        </p:txBody>
      </p:sp>
      <p:sp>
        <p:nvSpPr>
          <p:cNvPr id="4" name="Text Placeholder 3"/>
          <p:cNvSpPr>
            <a:spLocks noGrp="1"/>
          </p:cNvSpPr>
          <p:nvPr>
            <p:ph type="body" sz="half" idx="2"/>
          </p:nvPr>
        </p:nvSpPr>
        <p:spPr>
          <a:xfrm>
            <a:off x="1154954" y="5042952"/>
            <a:ext cx="8825658" cy="1332090"/>
          </a:xfrm>
        </p:spPr>
        <p:txBody>
          <a:bodyPr>
            <a:normAutofit fontScale="92500" lnSpcReduction="20000"/>
          </a:bodyPr>
          <a:lstStyle/>
          <a:p>
            <a:r>
              <a:rPr lang="en-GB" sz="2000" dirty="0" smtClean="0">
                <a:solidFill>
                  <a:schemeClr val="tx1"/>
                </a:solidFill>
              </a:rPr>
              <a:t>The rifle was the most commonly used weapon in WW1. They were single shot guns as </a:t>
            </a:r>
            <a:r>
              <a:rPr lang="en-GB" sz="2000" i="1" dirty="0" smtClean="0">
                <a:solidFill>
                  <a:schemeClr val="tx1"/>
                </a:solidFill>
              </a:rPr>
              <a:t>sub-machine-guns </a:t>
            </a:r>
            <a:r>
              <a:rPr lang="en-GB" sz="2000" dirty="0" smtClean="0">
                <a:solidFill>
                  <a:schemeClr val="tx1"/>
                </a:solidFill>
              </a:rPr>
              <a:t>had not been invented. (They were made in WW2). They had a small bayonet on the end of them. They were commonly used if you were going in to close combat in the enemy’s trenches. </a:t>
            </a:r>
            <a:endParaRPr lang="en-GB" sz="2000" dirty="0">
              <a:solidFill>
                <a:schemeClr val="bg1"/>
              </a:solidFill>
            </a:endParaRPr>
          </a:p>
        </p:txBody>
      </p:sp>
      <p:pic>
        <p:nvPicPr>
          <p:cNvPr id="1028" name="Picture 4" descr="Image result for rifle ww1 with bayonet"/>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1968" r="1196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922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1028"/>
                                        </p:tgtEl>
                                      </p:cBhvr>
                                    </p:animEffect>
                                    <p:set>
                                      <p:cBhvr>
                                        <p:cTn id="7" dur="1" fill="hold">
                                          <p:stCondLst>
                                            <p:cond delay="499"/>
                                          </p:stCondLst>
                                        </p:cTn>
                                        <p:tgtEl>
                                          <p:spTgt spid="102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1" presetClass="exit" presetSubtype="0" fill="hold" grpId="0" nodeType="clickEffect">
                                  <p:stCondLst>
                                    <p:cond delay="0"/>
                                  </p:stCondLst>
                                  <p:childTnLst>
                                    <p:anim calcmode="lin" valueType="num">
                                      <p:cBhvr>
                                        <p:cTn id="11" dur="1000"/>
                                        <p:tgtEl>
                                          <p:spTgt spid="4">
                                            <p:txEl>
                                              <p:pRg st="0" end="0"/>
                                            </p:txEl>
                                          </p:spTgt>
                                        </p:tgtEl>
                                        <p:attrNameLst>
                                          <p:attrName>ppt_w</p:attrName>
                                        </p:attrNameLst>
                                      </p:cBhvr>
                                      <p:tavLst>
                                        <p:tav tm="0">
                                          <p:val>
                                            <p:strVal val="ppt_w"/>
                                          </p:val>
                                        </p:tav>
                                        <p:tav tm="100000">
                                          <p:val>
                                            <p:fltVal val="0"/>
                                          </p:val>
                                        </p:tav>
                                      </p:tavLst>
                                    </p:anim>
                                    <p:anim calcmode="lin" valueType="num">
                                      <p:cBhvr>
                                        <p:cTn id="12" dur="1000"/>
                                        <p:tgtEl>
                                          <p:spTgt spid="4">
                                            <p:txEl>
                                              <p:pRg st="0" end="0"/>
                                            </p:txEl>
                                          </p:spTgt>
                                        </p:tgtEl>
                                        <p:attrNameLst>
                                          <p:attrName>ppt_h</p:attrName>
                                        </p:attrNameLst>
                                      </p:cBhvr>
                                      <p:tavLst>
                                        <p:tav tm="0">
                                          <p:val>
                                            <p:strVal val="ppt_h"/>
                                          </p:val>
                                        </p:tav>
                                        <p:tav tm="100000">
                                          <p:val>
                                            <p:fltVal val="0"/>
                                          </p:val>
                                        </p:tav>
                                      </p:tavLst>
                                    </p:anim>
                                    <p:anim calcmode="lin" valueType="num">
                                      <p:cBhvr>
                                        <p:cTn id="13" dur="1000"/>
                                        <p:tgtEl>
                                          <p:spTgt spid="4">
                                            <p:txEl>
                                              <p:pRg st="0" end="0"/>
                                            </p:txEl>
                                          </p:spTgt>
                                        </p:tgtEl>
                                        <p:attrNameLst>
                                          <p:attrName>style.rotation</p:attrName>
                                        </p:attrNameLst>
                                      </p:cBhvr>
                                      <p:tavLst>
                                        <p:tav tm="0">
                                          <p:val>
                                            <p:fltVal val="0"/>
                                          </p:val>
                                        </p:tav>
                                        <p:tav tm="100000">
                                          <p:val>
                                            <p:fltVal val="90"/>
                                          </p:val>
                                        </p:tav>
                                      </p:tavLst>
                                    </p:anim>
                                    <p:animEffect transition="out" filter="fade">
                                      <p:cBhvr>
                                        <p:cTn id="14" dur="1000"/>
                                        <p:tgtEl>
                                          <p:spTgt spid="4">
                                            <p:txEl>
                                              <p:pRg st="0" end="0"/>
                                            </p:txEl>
                                          </p:spTgt>
                                        </p:tgtEl>
                                      </p:cBhvr>
                                    </p:animEffect>
                                    <p:set>
                                      <p:cBhvr>
                                        <p:cTn id="15"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743" y="4519345"/>
            <a:ext cx="8825659" cy="566738"/>
          </a:xfrm>
        </p:spPr>
        <p:txBody>
          <a:bodyPr/>
          <a:lstStyle/>
          <a:p>
            <a:r>
              <a:rPr lang="en-GB" dirty="0" smtClean="0"/>
              <a:t>Signalling post</a:t>
            </a:r>
            <a:endParaRPr lang="en-GB" dirty="0"/>
          </a:p>
        </p:txBody>
      </p:sp>
      <p:sp>
        <p:nvSpPr>
          <p:cNvPr id="4" name="Text Placeholder 3"/>
          <p:cNvSpPr>
            <a:spLocks noGrp="1"/>
          </p:cNvSpPr>
          <p:nvPr>
            <p:ph type="body" sz="half" idx="2"/>
          </p:nvPr>
        </p:nvSpPr>
        <p:spPr>
          <a:xfrm>
            <a:off x="1167832" y="5042953"/>
            <a:ext cx="10101181" cy="1319210"/>
          </a:xfrm>
        </p:spPr>
        <p:txBody>
          <a:bodyPr>
            <a:normAutofit/>
          </a:bodyPr>
          <a:lstStyle/>
          <a:p>
            <a:r>
              <a:rPr lang="en-GB" sz="2000" dirty="0" smtClean="0"/>
              <a:t>Signalling posts were stationed at the frontline and two men reported on how the battle was going. The men at the post would use morse code so the enemy could not decipher their message. They are no longer used as phones are available. </a:t>
            </a:r>
            <a:endParaRPr lang="en-GB" sz="2000" dirty="0"/>
          </a:p>
        </p:txBody>
      </p:sp>
      <p:pic>
        <p:nvPicPr>
          <p:cNvPr id="10" name="Picture Placeholder 6"/>
          <p:cNvPicPr>
            <a:picLocks noGrp="1" noChangeAspect="1"/>
          </p:cNvPicPr>
          <p:nvPr>
            <p:ph type="pic" idx="1"/>
          </p:nvPr>
        </p:nvPicPr>
        <p:blipFill>
          <a:blip r:embed="rId2"/>
          <a:srcRect l="3169" r="3169"/>
          <a:stretch>
            <a:fillRect/>
          </a:stretch>
        </p:blipFill>
        <p:spPr>
          <a:xfrm>
            <a:off x="4289425" y="153988"/>
            <a:ext cx="3683000" cy="3914775"/>
          </a:xfrm>
          <a:prstGeom prst="rect">
            <a:avLst/>
          </a:prstGeom>
        </p:spPr>
      </p:pic>
    </p:spTree>
    <p:extLst>
      <p:ext uri="{BB962C8B-B14F-4D97-AF65-F5344CB8AC3E}">
        <p14:creationId xmlns:p14="http://schemas.microsoft.com/office/powerpoint/2010/main" val="500198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112</TotalTime>
  <Words>235</Words>
  <Application>Microsoft Office PowerPoint</Application>
  <PresentationFormat>Widescreen</PresentationFormat>
  <Paragraphs>11</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Baskerville Old Face</vt:lpstr>
      <vt:lpstr>Calibri</vt:lpstr>
      <vt:lpstr>Century Gothic</vt:lpstr>
      <vt:lpstr>Wingdings 3</vt:lpstr>
      <vt:lpstr>Ion Boardroom</vt:lpstr>
      <vt:lpstr>WW1 WEAPONS AND COMMUNICATION. </vt:lpstr>
      <vt:lpstr>Gas Masks</vt:lpstr>
      <vt:lpstr>Tanks</vt:lpstr>
      <vt:lpstr>Rifle</vt:lpstr>
      <vt:lpstr>Signalling post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WW1 WEAPONS AND COMMUNICATION.</dc:title>
  <dc:creator>Class6</dc:creator>
  <cp:lastModifiedBy>Alice Rees</cp:lastModifiedBy>
  <cp:revision>10</cp:revision>
  <dcterms:created xsi:type="dcterms:W3CDTF">2017-11-28T14:02:15Z</dcterms:created>
  <dcterms:modified xsi:type="dcterms:W3CDTF">2017-11-28T15:57:13Z</dcterms:modified>
</cp:coreProperties>
</file>