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60" r:id="rId5"/>
    <p:sldId id="259" r:id="rId6"/>
    <p:sldId id="261" r:id="rId7"/>
    <p:sldId id="262"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Untitled Section" id="{0B6148C8-40CE-41AC-AFE6-D5286274B9CE}">
          <p14:sldIdLst>
            <p14:sldId id="256"/>
            <p14:sldId id="257"/>
            <p14:sldId id="258"/>
            <p14:sldId id="260"/>
            <p14:sldId id="259"/>
            <p14:sldId id="261"/>
            <p14:sldId id="262"/>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ctrTitle"/>
          </p:nvPr>
        </p:nvSpPr>
        <p:spPr>
          <a:xfrm>
            <a:off x="1371600" y="1803405"/>
            <a:ext cx="9448800" cy="1825096"/>
          </a:xfrm>
        </p:spPr>
        <p:txBody>
          <a:bodyPr anchor="b">
            <a:normAutofit/>
          </a:bodyPr>
          <a:lstStyle>
            <a:lvl1pPr algn="l">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371600" y="3632201"/>
            <a:ext cx="94488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7909561" y="4314328"/>
            <a:ext cx="2910840" cy="374642"/>
          </a:xfrm>
        </p:spPr>
        <p:txBody>
          <a:bodyPr/>
          <a:lstStyle/>
          <a:p>
            <a:fld id="{48A87A34-81AB-432B-8DAE-1953F412C126}" type="datetimeFigureOut">
              <a:rPr lang="en-US" dirty="0"/>
              <a:t>11/28/2017</a:t>
            </a:fld>
            <a:endParaRPr lang="en-US" dirty="0"/>
          </a:p>
        </p:txBody>
      </p:sp>
      <p:sp>
        <p:nvSpPr>
          <p:cNvPr id="5" name="Footer Placeholder 4"/>
          <p:cNvSpPr>
            <a:spLocks noGrp="1"/>
          </p:cNvSpPr>
          <p:nvPr>
            <p:ph type="ftr" sz="quarter" idx="11"/>
          </p:nvPr>
        </p:nvSpPr>
        <p:spPr>
          <a:xfrm>
            <a:off x="1371600" y="4323845"/>
            <a:ext cx="6400800" cy="365125"/>
          </a:xfrm>
        </p:spPr>
        <p:txBody>
          <a:bodyPr/>
          <a:lstStyle/>
          <a:p>
            <a:endParaRPr lang="en-US" dirty="0"/>
          </a:p>
        </p:txBody>
      </p:sp>
      <p:sp>
        <p:nvSpPr>
          <p:cNvPr id="6" name="Slide Number Placeholder 5"/>
          <p:cNvSpPr>
            <a:spLocks noGrp="1"/>
          </p:cNvSpPr>
          <p:nvPr>
            <p:ph type="sldNum" sz="quarter" idx="12"/>
          </p:nvPr>
        </p:nvSpPr>
        <p:spPr>
          <a:xfrm>
            <a:off x="8077200" y="1430866"/>
            <a:ext cx="2743200"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777" y="4697360"/>
            <a:ext cx="10822034" cy="819355"/>
          </a:xfrm>
        </p:spPr>
        <p:txBody>
          <a:bodyPr anchor="b"/>
          <a:lstStyle>
            <a:lvl1pPr algn="l">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81727" y="941439"/>
            <a:ext cx="10821840" cy="3478161"/>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5800" y="5516715"/>
            <a:ext cx="10820400" cy="701969"/>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11/28/2017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2"/>
            <a:ext cx="10820400" cy="2802467"/>
          </a:xfrm>
        </p:spPr>
        <p:txBody>
          <a:bodyPr anchor="ctr"/>
          <a:lstStyle>
            <a:lvl1pPr algn="l">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1024467" y="3649133"/>
            <a:ext cx="10130516" cy="99906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11/28/2017</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pic>
        <p:nvPicPr>
          <p:cNvPr id="13" name="Picture 12"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67" y="753533"/>
            <a:ext cx="10151533" cy="2604495"/>
          </a:xfrm>
        </p:spPr>
        <p:txBody>
          <a:bodyPr anchor="ctr"/>
          <a:lstStyle>
            <a:lvl1pPr algn="l">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303865" y="3365556"/>
            <a:ext cx="9592736" cy="444443"/>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1024467" y="3959862"/>
            <a:ext cx="10151533" cy="679871"/>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11/28/2017</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
        <p:nvSpPr>
          <p:cNvPr id="9" name="TextBox 8"/>
          <p:cNvSpPr txBox="1"/>
          <p:nvPr/>
        </p:nvSpPr>
        <p:spPr>
          <a:xfrm>
            <a:off x="476250" y="93345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984230" y="270129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95" y="1124701"/>
            <a:ext cx="10146186" cy="2511835"/>
          </a:xfrm>
        </p:spPr>
        <p:txBody>
          <a:bodyPr anchor="b"/>
          <a:lstStyle>
            <a:lvl1pPr algn="l">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1024467" y="3648315"/>
            <a:ext cx="10144654"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814452" y="378883"/>
            <a:ext cx="2910840" cy="365125"/>
          </a:xfrm>
        </p:spPr>
        <p:txBody>
          <a:bodyPr/>
          <a:lstStyle>
            <a:lvl1pPr algn="r">
              <a:defRPr/>
            </a:lvl1pPr>
          </a:lstStyle>
          <a:p>
            <a:fld id="{48A87A34-81AB-432B-8DAE-1953F412C126}" type="datetimeFigureOut">
              <a:rPr lang="en-US" dirty="0"/>
              <a:pPr/>
              <a:t>11/28/2017</a:t>
            </a:fld>
            <a:endParaRPr lang="en-US" dirty="0"/>
          </a:p>
        </p:txBody>
      </p:sp>
      <p:sp>
        <p:nvSpPr>
          <p:cNvPr id="6" name="Footer Placeholder 5"/>
          <p:cNvSpPr>
            <a:spLocks noGrp="1"/>
          </p:cNvSpPr>
          <p:nvPr>
            <p:ph type="ftr" sz="quarter" idx="11"/>
          </p:nvPr>
        </p:nvSpPr>
        <p:spPr>
          <a:xfrm>
            <a:off x="685800" y="378883"/>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2895600" y="761999"/>
            <a:ext cx="8610599" cy="1303867"/>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685800" y="2202080"/>
            <a:ext cx="3456432"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685799"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4368800" y="2201333"/>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4366858" y="2904067"/>
            <a:ext cx="3456432" cy="331461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8051800" y="2192866"/>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8051801"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11/28/2017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2895600" y="762000"/>
            <a:ext cx="8610599" cy="1295400"/>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688618" y="4191000"/>
            <a:ext cx="3451582"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688618" y="2362200"/>
            <a:ext cx="3451582"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688618" y="4873764"/>
            <a:ext cx="3451582"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4374263" y="4191000"/>
            <a:ext cx="3448935"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4374263" y="2362200"/>
            <a:ext cx="3448936"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4374264" y="4873763"/>
            <a:ext cx="344893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8049731" y="4191000"/>
            <a:ext cx="3456469"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8049855" y="2362200"/>
            <a:ext cx="3447878"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8049731" y="4873761"/>
            <a:ext cx="345244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11/28/2017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800" y="2194559"/>
            <a:ext cx="10820400" cy="40241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11/28/2017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Vertical Title 1"/>
          <p:cNvSpPr>
            <a:spLocks noGrp="1"/>
          </p:cNvSpPr>
          <p:nvPr>
            <p:ph type="title" orient="vert"/>
          </p:nvPr>
        </p:nvSpPr>
        <p:spPr>
          <a:xfrm>
            <a:off x="9448800" y="745066"/>
            <a:ext cx="2057400" cy="3903133"/>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024466" y="745067"/>
            <a:ext cx="8204201" cy="390313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7814452" y="379941"/>
            <a:ext cx="2910840" cy="365125"/>
          </a:xfrm>
        </p:spPr>
        <p:txBody>
          <a:bodyPr/>
          <a:lstStyle>
            <a:lvl1pPr algn="r">
              <a:defRPr/>
            </a:lvl1pPr>
          </a:lstStyle>
          <a:p>
            <a:fld id="{48A87A34-81AB-432B-8DAE-1953F412C126}" type="datetimeFigureOut">
              <a:rPr lang="en-US" dirty="0"/>
              <a:pPr/>
              <a:t>11/28/2017</a:t>
            </a:fld>
            <a:endParaRPr lang="en-US" dirty="0"/>
          </a:p>
        </p:txBody>
      </p:sp>
      <p:sp>
        <p:nvSpPr>
          <p:cNvPr id="5" name="Footer Placeholder 4"/>
          <p:cNvSpPr>
            <a:spLocks noGrp="1"/>
          </p:cNvSpPr>
          <p:nvPr>
            <p:ph type="ftr" sz="quarter" idx="11"/>
          </p:nvPr>
        </p:nvSpPr>
        <p:spPr>
          <a:xfrm>
            <a:off x="685800" y="381000"/>
            <a:ext cx="6991492" cy="36512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11/28/2017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3"/>
            <a:ext cx="10820399" cy="2801935"/>
          </a:xfrm>
        </p:spPr>
        <p:txBody>
          <a:bodyPr anchor="b">
            <a:normAutofit/>
          </a:bodyPr>
          <a:lstStyle>
            <a:lvl1pPr algn="r">
              <a:defRPr sz="4000"/>
            </a:lvl1pPr>
          </a:lstStyle>
          <a:p>
            <a:r>
              <a:rPr lang="en-US" smtClean="0"/>
              <a:t>Click to edit Master title style</a:t>
            </a:r>
            <a:endParaRPr lang="en-US" dirty="0"/>
          </a:p>
        </p:txBody>
      </p:sp>
      <p:sp>
        <p:nvSpPr>
          <p:cNvPr id="3" name="Text Placeholder 2"/>
          <p:cNvSpPr>
            <a:spLocks noGrp="1"/>
          </p:cNvSpPr>
          <p:nvPr>
            <p:ph type="body" idx="1"/>
          </p:nvPr>
        </p:nvSpPr>
        <p:spPr>
          <a:xfrm>
            <a:off x="1024467" y="3641725"/>
            <a:ext cx="10490200" cy="955675"/>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11/28/2017</a:t>
            </a:fld>
            <a:endParaRPr lang="en-US" dirty="0"/>
          </a:p>
        </p:txBody>
      </p:sp>
      <p:sp>
        <p:nvSpPr>
          <p:cNvPr id="5" name="Footer Placeholder 4"/>
          <p:cNvSpPr>
            <a:spLocks noGrp="1"/>
          </p:cNvSpPr>
          <p:nvPr>
            <p:ph type="ftr" sz="quarter" idx="11"/>
          </p:nvPr>
        </p:nvSpPr>
        <p:spPr>
          <a:xfrm>
            <a:off x="685800" y="381001"/>
            <a:ext cx="6991492" cy="36406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5800" y="2194559"/>
            <a:ext cx="5334000" cy="40241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2194559"/>
            <a:ext cx="5334000" cy="40241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11/28/2017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895600" y="762000"/>
            <a:ext cx="8610600" cy="1295400"/>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914409" y="2183802"/>
            <a:ext cx="5079991"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5800" y="3132666"/>
            <a:ext cx="5311775" cy="308601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400800" y="2183802"/>
            <a:ext cx="5105400"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3132666"/>
            <a:ext cx="5334000" cy="308601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11/28/2017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11/28/2017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11/28/2017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4114800" cy="1600200"/>
          </a:xfrm>
        </p:spPr>
        <p:txBody>
          <a:bodyPr anchor="b"/>
          <a:lstStyle>
            <a:lvl1pPr algn="l">
              <a:defRPr sz="3200"/>
            </a:lvl1pPr>
          </a:lstStyle>
          <a:p>
            <a:r>
              <a:rPr lang="en-US" smtClean="0"/>
              <a:t>Click to edit Master title style</a:t>
            </a:r>
            <a:endParaRPr lang="en-US" dirty="0"/>
          </a:p>
        </p:txBody>
      </p:sp>
      <p:sp>
        <p:nvSpPr>
          <p:cNvPr id="3" name="Content Placeholder 2"/>
          <p:cNvSpPr>
            <a:spLocks noGrp="1"/>
          </p:cNvSpPr>
          <p:nvPr>
            <p:ph idx="1"/>
          </p:nvPr>
        </p:nvSpPr>
        <p:spPr>
          <a:xfrm>
            <a:off x="4995582" y="746759"/>
            <a:ext cx="6510618" cy="5471925"/>
          </a:xfrm>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5800" y="3124199"/>
            <a:ext cx="411480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11/28/2017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6873240" cy="1600200"/>
          </a:xfrm>
        </p:spPr>
        <p:txBody>
          <a:bodyPr anchor="b"/>
          <a:lstStyle>
            <a:lvl1pPr algn="l">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861238" y="751241"/>
            <a:ext cx="3644962" cy="546744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5800" y="3124199"/>
            <a:ext cx="687324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11/28/2017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descr="C0-HD-TOP.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sp>
        <p:nvSpPr>
          <p:cNvPr id="2" name="Title Placeholder 1"/>
          <p:cNvSpPr>
            <a:spLocks noGrp="1"/>
          </p:cNvSpPr>
          <p:nvPr>
            <p:ph type="title"/>
          </p:nvPr>
        </p:nvSpPr>
        <p:spPr>
          <a:xfrm>
            <a:off x="2895600" y="764373"/>
            <a:ext cx="8610600" cy="12930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5800" y="2194560"/>
            <a:ext cx="10820400" cy="402412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595360" y="6356350"/>
            <a:ext cx="291084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11/28/2017</a:t>
            </a:fld>
            <a:endParaRPr lang="en-US" dirty="0"/>
          </a:p>
        </p:txBody>
      </p:sp>
      <p:sp>
        <p:nvSpPr>
          <p:cNvPr id="5" name="Footer Placeholder 4"/>
          <p:cNvSpPr>
            <a:spLocks noGrp="1"/>
          </p:cNvSpPr>
          <p:nvPr>
            <p:ph type="ftr" sz="quarter" idx="3"/>
          </p:nvPr>
        </p:nvSpPr>
        <p:spPr>
          <a:xfrm>
            <a:off x="685800" y="6355845"/>
            <a:ext cx="777240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63000" y="381000"/>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r" defTabSz="914400" rtl="0" eaLnBrk="1" latinLnBrk="0" hangingPunct="1">
        <a:lnSpc>
          <a:spcPct val="90000"/>
        </a:lnSpc>
        <a:spcBef>
          <a:spcPct val="0"/>
        </a:spcBef>
        <a:buNone/>
        <a:defRPr sz="4000" kern="1200" cap="all"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70845" y="322334"/>
            <a:ext cx="9448800" cy="1825096"/>
          </a:xfrm>
        </p:spPr>
        <p:txBody>
          <a:bodyPr/>
          <a:lstStyle/>
          <a:p>
            <a:r>
              <a:rPr lang="en-GB" dirty="0" smtClean="0">
                <a:solidFill>
                  <a:srgbClr val="FF0000"/>
                </a:solidFill>
              </a:rPr>
              <a:t>Machine guns</a:t>
            </a:r>
            <a:endParaRPr lang="en-GB" dirty="0">
              <a:solidFill>
                <a:srgbClr val="FF0000"/>
              </a:solidFill>
            </a:endParaRPr>
          </a:p>
        </p:txBody>
      </p:sp>
      <p:sp>
        <p:nvSpPr>
          <p:cNvPr id="3" name="Subtitle 2"/>
          <p:cNvSpPr>
            <a:spLocks noGrp="1"/>
          </p:cNvSpPr>
          <p:nvPr>
            <p:ph type="subTitle" idx="1"/>
          </p:nvPr>
        </p:nvSpPr>
        <p:spPr>
          <a:xfrm>
            <a:off x="1770844" y="3000777"/>
            <a:ext cx="9049555" cy="1317224"/>
          </a:xfrm>
        </p:spPr>
        <p:txBody>
          <a:bodyPr/>
          <a:lstStyle/>
          <a:p>
            <a:endParaRPr lang="en-GB" dirty="0"/>
          </a:p>
        </p:txBody>
      </p:sp>
    </p:spTree>
    <p:extLst>
      <p:ext uri="{BB962C8B-B14F-4D97-AF65-F5344CB8AC3E}">
        <p14:creationId xmlns:p14="http://schemas.microsoft.com/office/powerpoint/2010/main" val="3476289808"/>
      </p:ext>
    </p:extLst>
  </p:cSld>
  <p:clrMapOvr>
    <a:masterClrMapping/>
  </p:clrMapOvr>
  <p:transition spd="slow">
    <p:randomBar dir="vert"/>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GB" dirty="0" smtClean="0">
                <a:solidFill>
                  <a:srgbClr val="FF0000"/>
                </a:solidFill>
              </a:rPr>
              <a:t>Rifle</a:t>
            </a:r>
            <a:endParaRPr lang="en-GB" dirty="0">
              <a:solidFill>
                <a:srgbClr val="FF0000"/>
              </a:solidFill>
            </a:endParaRPr>
          </a:p>
        </p:txBody>
      </p:sp>
      <p:sp>
        <p:nvSpPr>
          <p:cNvPr id="3" name="Content Placeholder 2"/>
          <p:cNvSpPr>
            <a:spLocks noGrp="1"/>
          </p:cNvSpPr>
          <p:nvPr>
            <p:ph idx="1"/>
          </p:nvPr>
        </p:nvSpPr>
        <p:spPr>
          <a:xfrm>
            <a:off x="530225" y="1881356"/>
            <a:ext cx="10820400" cy="4024125"/>
          </a:xfrm>
        </p:spPr>
        <p:txBody>
          <a:bodyPr/>
          <a:lstStyle/>
          <a:p>
            <a:pPr marL="0" indent="0">
              <a:buNone/>
            </a:pPr>
            <a:r>
              <a:rPr lang="en-GB" dirty="0" smtClean="0">
                <a:solidFill>
                  <a:srgbClr val="FF0000"/>
                </a:solidFill>
              </a:rPr>
              <a:t>The rifle was one of first weapons used in WW1. Its furthest range was 1,000 metres away. It could fire up to fifteen rounds in a minute, which was very fast back then! Normally a sword would be stuck on for extra aim and for one on one fighting. The sword was very useful for opening tins and getting mud of shoes and boots. The impact this had was that only one man could carry it and it still could kill loads.</a:t>
            </a:r>
          </a:p>
          <a:p>
            <a:pPr marL="0" indent="0">
              <a:buNone/>
            </a:pPr>
            <a:r>
              <a:rPr lang="en-GB" dirty="0" smtClean="0">
                <a:solidFill>
                  <a:srgbClr val="FF0000"/>
                </a:solidFill>
              </a:rPr>
              <a:t>  Here is a picture of a rifle:</a:t>
            </a:r>
            <a:endParaRPr lang="en-GB" dirty="0">
              <a:solidFill>
                <a:srgbClr val="FF0000"/>
              </a:solidFill>
            </a:endParaRPr>
          </a:p>
        </p:txBody>
      </p:sp>
      <p:pic>
        <p:nvPicPr>
          <p:cNvPr id="1026" name="Picture 2" descr="Image result for picture of rifle in ww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06766" y="3798152"/>
            <a:ext cx="6191250" cy="18859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34363146"/>
      </p:ext>
    </p:extLst>
  </p:cSld>
  <p:clrMapOvr>
    <a:masterClrMapping/>
  </p:clrMapOvr>
  <mc:AlternateContent xmlns:mc="http://schemas.openxmlformats.org/markup-compatibility/2006">
    <mc:Choice xmlns:p14="http://schemas.microsoft.com/office/powerpoint/2010/main" Requires="p14">
      <p:transition spd="slow" p14:dur="4400">
        <p14:honeycomb/>
      </p:transition>
    </mc:Choice>
    <mc:Fallback>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GB" dirty="0" smtClean="0">
                <a:solidFill>
                  <a:srgbClr val="FF0000"/>
                </a:solidFill>
              </a:rPr>
              <a:t>Machine gun</a:t>
            </a:r>
            <a:endParaRPr lang="en-GB" dirty="0">
              <a:solidFill>
                <a:srgbClr val="FF0000"/>
              </a:solidFill>
            </a:endParaRPr>
          </a:p>
        </p:txBody>
      </p:sp>
      <p:sp>
        <p:nvSpPr>
          <p:cNvPr id="3" name="Content Placeholder 2"/>
          <p:cNvSpPr>
            <a:spLocks noGrp="1"/>
          </p:cNvSpPr>
          <p:nvPr>
            <p:ph idx="1"/>
          </p:nvPr>
        </p:nvSpPr>
        <p:spPr>
          <a:xfrm>
            <a:off x="685800" y="1846831"/>
            <a:ext cx="10820400" cy="4024125"/>
          </a:xfrm>
        </p:spPr>
        <p:txBody>
          <a:bodyPr/>
          <a:lstStyle/>
          <a:p>
            <a:pPr marL="0" indent="0">
              <a:buNone/>
            </a:pPr>
            <a:r>
              <a:rPr lang="en-GB" dirty="0" smtClean="0">
                <a:solidFill>
                  <a:srgbClr val="FF0000"/>
                </a:solidFill>
              </a:rPr>
              <a:t>Machine Guns were very useful in WW1 and killed millions of people. They fired up to 600 bullets in a minute. That means that a bullet could be shot every 0.1 seconds. In battle people normally feared the machine gun firers the most since they have the best shot ratio and were the most powerful gun at the time. Despite them being powerful, they are extremely difficult operate especially with only one person the gun. Most of the time there are about six people at the gun. This was very important to the war because it killed millions of people in quick succession.</a:t>
            </a:r>
          </a:p>
          <a:p>
            <a:pPr marL="0" indent="0">
              <a:buNone/>
            </a:pPr>
            <a:r>
              <a:rPr lang="en-GB" dirty="0" smtClean="0">
                <a:solidFill>
                  <a:srgbClr val="FF0000"/>
                </a:solidFill>
              </a:rPr>
              <a:t>Here is a picture of the Machine Gun:</a:t>
            </a:r>
          </a:p>
          <a:p>
            <a:pPr marL="0" indent="0">
              <a:buNone/>
            </a:pPr>
            <a:r>
              <a:rPr lang="en-GB" dirty="0" smtClean="0">
                <a:solidFill>
                  <a:srgbClr val="FF0000"/>
                </a:solidFill>
              </a:rPr>
              <a:t> </a:t>
            </a:r>
            <a:endParaRPr lang="en-GB" dirty="0">
              <a:solidFill>
                <a:srgbClr val="FF0000"/>
              </a:solidFill>
            </a:endParaRPr>
          </a:p>
        </p:txBody>
      </p:sp>
      <p:pic>
        <p:nvPicPr>
          <p:cNvPr id="2050" name="Picture 2" descr="Image result for picture of machine gun in ww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88110" y="4397798"/>
            <a:ext cx="4519456" cy="229559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35804945"/>
      </p:ext>
    </p:extLst>
  </p:cSld>
  <p:clrMapOvr>
    <a:masterClrMapping/>
  </p:clrMapOvr>
  <mc:AlternateContent xmlns:mc="http://schemas.openxmlformats.org/markup-compatibility/2006">
    <mc:Choice xmlns:p14="http://schemas.microsoft.com/office/powerpoint/2010/main" Requires="p14">
      <p:transition spd="slow" p14:dur="4000">
        <p14:vortex dir="r"/>
      </p:transition>
    </mc:Choice>
    <mc:Fallback>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GB" dirty="0" smtClean="0">
                <a:solidFill>
                  <a:srgbClr val="FF0000"/>
                </a:solidFill>
              </a:rPr>
              <a:t>Difference between rifle and machine guns</a:t>
            </a:r>
            <a:endParaRPr lang="en-GB" dirty="0">
              <a:solidFill>
                <a:srgbClr val="FF0000"/>
              </a:solidFill>
            </a:endParaRPr>
          </a:p>
        </p:txBody>
      </p:sp>
      <p:sp>
        <p:nvSpPr>
          <p:cNvPr id="3" name="Content Placeholder 2"/>
          <p:cNvSpPr>
            <a:spLocks noGrp="1"/>
          </p:cNvSpPr>
          <p:nvPr>
            <p:ph idx="1"/>
          </p:nvPr>
        </p:nvSpPr>
        <p:spPr/>
        <p:txBody>
          <a:bodyPr/>
          <a:lstStyle/>
          <a:p>
            <a:pPr marL="0" indent="0">
              <a:buNone/>
            </a:pPr>
            <a:r>
              <a:rPr lang="en-GB" dirty="0" smtClean="0">
                <a:solidFill>
                  <a:srgbClr val="FF0000"/>
                </a:solidFill>
              </a:rPr>
              <a:t>The difference between rifles and machine guns is humongous gap. The machine gun fires 600 bullets in a minute compared to a rifle which shoots 15 bullets in a minute. The rifle may only need one person compared to 6 but it is less powerful by a huge mile.</a:t>
            </a:r>
            <a:endParaRPr lang="en-GB" dirty="0">
              <a:solidFill>
                <a:srgbClr val="FF0000"/>
              </a:solidFill>
            </a:endParaRPr>
          </a:p>
        </p:txBody>
      </p:sp>
    </p:spTree>
    <p:extLst>
      <p:ext uri="{BB962C8B-B14F-4D97-AF65-F5344CB8AC3E}">
        <p14:creationId xmlns:p14="http://schemas.microsoft.com/office/powerpoint/2010/main" val="635524450"/>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crush"/>
      </p:transition>
    </mc:Choice>
    <mc:Fallback>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GB" dirty="0" smtClean="0">
                <a:solidFill>
                  <a:srgbClr val="FF0000"/>
                </a:solidFill>
              </a:rPr>
              <a:t>Artillery field gun</a:t>
            </a:r>
            <a:endParaRPr lang="en-GB" dirty="0">
              <a:solidFill>
                <a:srgbClr val="FF0000"/>
              </a:solidFill>
            </a:endParaRPr>
          </a:p>
        </p:txBody>
      </p:sp>
      <p:sp>
        <p:nvSpPr>
          <p:cNvPr id="3" name="Content Placeholder 2"/>
          <p:cNvSpPr>
            <a:spLocks noGrp="1"/>
          </p:cNvSpPr>
          <p:nvPr>
            <p:ph idx="1"/>
          </p:nvPr>
        </p:nvSpPr>
        <p:spPr>
          <a:xfrm>
            <a:off x="685800" y="1885467"/>
            <a:ext cx="10820400" cy="4024125"/>
          </a:xfrm>
        </p:spPr>
        <p:txBody>
          <a:bodyPr/>
          <a:lstStyle/>
          <a:p>
            <a:pPr marL="0" indent="0">
              <a:buNone/>
            </a:pPr>
            <a:r>
              <a:rPr lang="en-GB" dirty="0" smtClean="0">
                <a:solidFill>
                  <a:srgbClr val="FF0000"/>
                </a:solidFill>
              </a:rPr>
              <a:t>Field guns didn’t fire bullets but the fired shells. When the shells hit something the would explode and cause the object to explode. There weren’t many artillery field guns because the ground was so thick, muddy and bumpy causing the gun to get stuck or not get to its destination quick enough before someone explodes it. It can shoot up to 7 kilometres. </a:t>
            </a:r>
            <a:r>
              <a:rPr lang="en-GB" dirty="0">
                <a:solidFill>
                  <a:srgbClr val="FF0000"/>
                </a:solidFill>
              </a:rPr>
              <a:t>T</a:t>
            </a:r>
            <a:r>
              <a:rPr lang="en-GB" dirty="0" smtClean="0">
                <a:solidFill>
                  <a:srgbClr val="FF0000"/>
                </a:solidFill>
              </a:rPr>
              <a:t>his had a massive impact on the war because it could shoot up to 7 kilometres and it exploded when it hit something.</a:t>
            </a:r>
          </a:p>
          <a:p>
            <a:pPr marL="0" indent="0">
              <a:buNone/>
            </a:pPr>
            <a:r>
              <a:rPr lang="en-GB" dirty="0" smtClean="0">
                <a:solidFill>
                  <a:srgbClr val="FF0000"/>
                </a:solidFill>
              </a:rPr>
              <a:t>Here is a picture of the artillery field gun:</a:t>
            </a:r>
          </a:p>
          <a:p>
            <a:pPr marL="0" indent="0">
              <a:buNone/>
            </a:pPr>
            <a:endParaRPr lang="en-GB" dirty="0">
              <a:solidFill>
                <a:srgbClr val="FF0000"/>
              </a:solidFill>
            </a:endParaRPr>
          </a:p>
        </p:txBody>
      </p:sp>
      <p:pic>
        <p:nvPicPr>
          <p:cNvPr id="3076" name="Picture 4" descr="Related imag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29241" y="3783402"/>
            <a:ext cx="4389014" cy="302983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7487344"/>
      </p:ext>
    </p:extLst>
  </p:cSld>
  <p:clrMapOvr>
    <a:masterClrMapping/>
  </p:clrMapOvr>
  <p:transition spd="slow">
    <p:wheel spokes="1"/>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solidFill>
                  <a:srgbClr val="FF0000"/>
                </a:solidFill>
              </a:rPr>
              <a:t>GAS AND GAS MASKS</a:t>
            </a:r>
            <a:endParaRPr lang="en-GB" dirty="0">
              <a:solidFill>
                <a:srgbClr val="FF0000"/>
              </a:solidFill>
            </a:endParaRPr>
          </a:p>
        </p:txBody>
      </p:sp>
      <p:sp>
        <p:nvSpPr>
          <p:cNvPr id="3" name="Subtitle 2"/>
          <p:cNvSpPr>
            <a:spLocks noGrp="1"/>
          </p:cNvSpPr>
          <p:nvPr>
            <p:ph type="subTitle" idx="1"/>
          </p:nvPr>
        </p:nvSpPr>
        <p:spPr/>
        <p:txBody>
          <a:bodyPr/>
          <a:lstStyle/>
          <a:p>
            <a:endParaRPr lang="en-GB"/>
          </a:p>
        </p:txBody>
      </p:sp>
    </p:spTree>
    <p:extLst>
      <p:ext uri="{BB962C8B-B14F-4D97-AF65-F5344CB8AC3E}">
        <p14:creationId xmlns:p14="http://schemas.microsoft.com/office/powerpoint/2010/main" val="106265285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GB" dirty="0" smtClean="0">
                <a:solidFill>
                  <a:srgbClr val="FF0000"/>
                </a:solidFill>
              </a:rPr>
              <a:t>GAS</a:t>
            </a:r>
            <a:endParaRPr lang="en-GB" dirty="0">
              <a:solidFill>
                <a:srgbClr val="FF0000"/>
              </a:solidFill>
            </a:endParaRPr>
          </a:p>
        </p:txBody>
      </p:sp>
      <p:sp>
        <p:nvSpPr>
          <p:cNvPr id="3" name="Content Placeholder 2"/>
          <p:cNvSpPr>
            <a:spLocks noGrp="1"/>
          </p:cNvSpPr>
          <p:nvPr>
            <p:ph idx="1"/>
          </p:nvPr>
        </p:nvSpPr>
        <p:spPr>
          <a:xfrm>
            <a:off x="505495" y="1685620"/>
            <a:ext cx="9926393" cy="1966387"/>
          </a:xfrm>
        </p:spPr>
        <p:txBody>
          <a:bodyPr>
            <a:normAutofit lnSpcReduction="10000"/>
          </a:bodyPr>
          <a:lstStyle/>
          <a:p>
            <a:pPr marL="0" indent="0">
              <a:buNone/>
            </a:pPr>
            <a:r>
              <a:rPr lang="en-GB" dirty="0" smtClean="0">
                <a:solidFill>
                  <a:srgbClr val="FF0000"/>
                </a:solidFill>
              </a:rPr>
              <a:t>Gas was used a lot in WW1 when the army was invading a trench. It killed peoples lungs making it hard to breathe and survive. It was a very good weapon if you were using it but it wouldn’t be very funny if you were on the receiving end. This was a very good weapon for WW1 and it killed a lot of people.</a:t>
            </a:r>
          </a:p>
          <a:p>
            <a:pPr marL="0" indent="0">
              <a:buNone/>
            </a:pPr>
            <a:r>
              <a:rPr lang="en-GB" dirty="0" smtClean="0">
                <a:solidFill>
                  <a:srgbClr val="FF0000"/>
                </a:solidFill>
              </a:rPr>
              <a:t>Here is a picture of gas:</a:t>
            </a:r>
            <a:endParaRPr lang="en-GB" dirty="0">
              <a:solidFill>
                <a:srgbClr val="FF0000"/>
              </a:solidFill>
            </a:endParaRPr>
          </a:p>
        </p:txBody>
      </p:sp>
      <p:pic>
        <p:nvPicPr>
          <p:cNvPr id="4098" name="Picture 2" descr="Image result for picture of gas in ww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89670" y="4197440"/>
            <a:ext cx="5240674" cy="262033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16022590"/>
      </p:ext>
    </p:extLst>
  </p:cSld>
  <p:clrMapOvr>
    <a:masterClrMapping/>
  </p:clrMapOvr>
  <p:timing>
    <p:tnLst>
      <p:par>
        <p:cTn id="1" dur="indefinite" restart="never" nodeType="tmRoot"/>
      </p:par>
    </p:tnLst>
  </p:timing>
</p:sld>
</file>

<file path=ppt/theme/theme1.xml><?xml version="1.0" encoding="utf-8"?>
<a:theme xmlns:a="http://schemas.openxmlformats.org/drawingml/2006/main" name="Vapor Trail">
  <a:themeElements>
    <a:clrScheme name="Vapor Trail">
      <a:dk1>
        <a:sysClr val="windowText" lastClr="000000"/>
      </a:dk1>
      <a:lt1>
        <a:sysClr val="window" lastClr="FFFFFF"/>
      </a:lt1>
      <a:dk2>
        <a:srgbClr val="454545"/>
      </a:dk2>
      <a:lt2>
        <a:srgbClr val="DADADA"/>
      </a:lt2>
      <a:accent1>
        <a:srgbClr val="DF2E28"/>
      </a:accent1>
      <a:accent2>
        <a:srgbClr val="FE801A"/>
      </a:accent2>
      <a:accent3>
        <a:srgbClr val="E9BF35"/>
      </a:accent3>
      <a:accent4>
        <a:srgbClr val="81BB42"/>
      </a:accent4>
      <a:accent5>
        <a:srgbClr val="32C7A9"/>
      </a:accent5>
      <a:accent6>
        <a:srgbClr val="4A9BDC"/>
      </a:accent6>
      <a:hlink>
        <a:srgbClr val="F0532B"/>
      </a:hlink>
      <a:folHlink>
        <a:srgbClr val="F38B53"/>
      </a:folHlink>
    </a:clrScheme>
    <a:fontScheme name="Vapor Trail">
      <a:majorFont>
        <a:latin typeface="Century Gothic" panose="020B0502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Vapor Trail">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apor Trail" id="{4FDF2955-7D9C-493C-B9F9-C205151B46CD}" vid="{8F31A783-2159-4870-BC29-2BA7D038EA44}"/>
    </a:ext>
  </a:extLst>
</a:theme>
</file>

<file path=docProps/app.xml><?xml version="1.0" encoding="utf-8"?>
<Properties xmlns="http://schemas.openxmlformats.org/officeDocument/2006/extended-properties" xmlns:vt="http://schemas.openxmlformats.org/officeDocument/2006/docPropsVTypes">
  <Template>TM04033937[[fn=Vapor Trail]]</Template>
  <TotalTime>72</TotalTime>
  <Words>467</Words>
  <Application>Microsoft Office PowerPoint</Application>
  <PresentationFormat>Widescreen</PresentationFormat>
  <Paragraphs>17</Paragraphs>
  <Slides>7</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7</vt:i4>
      </vt:variant>
    </vt:vector>
  </HeadingPairs>
  <TitlesOfParts>
    <vt:vector size="10" baseType="lpstr">
      <vt:lpstr>Arial</vt:lpstr>
      <vt:lpstr>Century Gothic</vt:lpstr>
      <vt:lpstr>Vapor Trail</vt:lpstr>
      <vt:lpstr>Machine guns</vt:lpstr>
      <vt:lpstr>Rifle</vt:lpstr>
      <vt:lpstr>Machine gun</vt:lpstr>
      <vt:lpstr>Difference between rifle and machine guns</vt:lpstr>
      <vt:lpstr>Artillery field gun</vt:lpstr>
      <vt:lpstr>GAS AND GAS MASKS</vt:lpstr>
      <vt:lpstr>GAS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Machine guns</dc:title>
  <dc:creator>Year3</dc:creator>
  <cp:lastModifiedBy>Year3</cp:lastModifiedBy>
  <cp:revision>15</cp:revision>
  <dcterms:created xsi:type="dcterms:W3CDTF">2017-11-28T14:00:58Z</dcterms:created>
  <dcterms:modified xsi:type="dcterms:W3CDTF">2017-11-28T15:13:27Z</dcterms:modified>
</cp:coreProperties>
</file>