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snapToGrid="0">
      <p:cViewPr varScale="1">
        <p:scale>
          <a:sx n="74" d="100"/>
          <a:sy n="74" d="100"/>
        </p:scale>
        <p:origin x="5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828352-0CDC-4CC1-AD1C-B615897F36E4}"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3708-6047-4354-A061-F1699EFB721F}" type="slidenum">
              <a:rPr lang="en-GB" smtClean="0"/>
              <a:t>‹#›</a:t>
            </a:fld>
            <a:endParaRPr lang="en-GB"/>
          </a:p>
        </p:txBody>
      </p:sp>
    </p:spTree>
    <p:extLst>
      <p:ext uri="{BB962C8B-B14F-4D97-AF65-F5344CB8AC3E}">
        <p14:creationId xmlns:p14="http://schemas.microsoft.com/office/powerpoint/2010/main" val="392337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28352-0CDC-4CC1-AD1C-B615897F36E4}" type="datetimeFigureOut">
              <a:rPr lang="en-GB" smtClean="0"/>
              <a:t>28/11/2017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3708-6047-4354-A061-F1699EFB721F}" type="slidenum">
              <a:rPr lang="en-GB" smtClean="0"/>
              <a:t>‹#›</a:t>
            </a:fld>
            <a:endParaRPr lang="en-GB"/>
          </a:p>
        </p:txBody>
      </p:sp>
    </p:spTree>
    <p:extLst>
      <p:ext uri="{BB962C8B-B14F-4D97-AF65-F5344CB8AC3E}">
        <p14:creationId xmlns:p14="http://schemas.microsoft.com/office/powerpoint/2010/main" val="3295088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28352-0CDC-4CC1-AD1C-B615897F36E4}"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3708-6047-4354-A061-F1699EFB721F}" type="slidenum">
              <a:rPr lang="en-GB" smtClean="0"/>
              <a:t>‹#›</a:t>
            </a:fld>
            <a:endParaRPr lang="en-GB"/>
          </a:p>
        </p:txBody>
      </p:sp>
    </p:spTree>
    <p:extLst>
      <p:ext uri="{BB962C8B-B14F-4D97-AF65-F5344CB8AC3E}">
        <p14:creationId xmlns:p14="http://schemas.microsoft.com/office/powerpoint/2010/main" val="2228886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28352-0CDC-4CC1-AD1C-B615897F36E4}"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3708-6047-4354-A061-F1699EFB721F}"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8510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28352-0CDC-4CC1-AD1C-B615897F36E4}"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3708-6047-4354-A061-F1699EFB721F}" type="slidenum">
              <a:rPr lang="en-GB" smtClean="0"/>
              <a:t>‹#›</a:t>
            </a:fld>
            <a:endParaRPr lang="en-GB"/>
          </a:p>
        </p:txBody>
      </p:sp>
    </p:spTree>
    <p:extLst>
      <p:ext uri="{BB962C8B-B14F-4D97-AF65-F5344CB8AC3E}">
        <p14:creationId xmlns:p14="http://schemas.microsoft.com/office/powerpoint/2010/main" val="191117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828352-0CDC-4CC1-AD1C-B615897F36E4}" type="datetimeFigureOut">
              <a:rPr lang="en-GB" smtClean="0"/>
              <a:t>28/11/2017</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3708-6047-4354-A061-F1699EFB721F}" type="slidenum">
              <a:rPr lang="en-GB" smtClean="0"/>
              <a:t>‹#›</a:t>
            </a:fld>
            <a:endParaRPr lang="en-GB"/>
          </a:p>
        </p:txBody>
      </p:sp>
    </p:spTree>
    <p:extLst>
      <p:ext uri="{BB962C8B-B14F-4D97-AF65-F5344CB8AC3E}">
        <p14:creationId xmlns:p14="http://schemas.microsoft.com/office/powerpoint/2010/main" val="3824793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828352-0CDC-4CC1-AD1C-B615897F36E4}" type="datetimeFigureOut">
              <a:rPr lang="en-GB" smtClean="0"/>
              <a:t>28/11/2017</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3708-6047-4354-A061-F1699EFB721F}" type="slidenum">
              <a:rPr lang="en-GB" smtClean="0"/>
              <a:t>‹#›</a:t>
            </a:fld>
            <a:endParaRPr lang="en-GB"/>
          </a:p>
        </p:txBody>
      </p:sp>
    </p:spTree>
    <p:extLst>
      <p:ext uri="{BB962C8B-B14F-4D97-AF65-F5344CB8AC3E}">
        <p14:creationId xmlns:p14="http://schemas.microsoft.com/office/powerpoint/2010/main" val="201889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828352-0CDC-4CC1-AD1C-B615897F36E4}"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3708-6047-4354-A061-F1699EFB721F}" type="slidenum">
              <a:rPr lang="en-GB" smtClean="0"/>
              <a:t>‹#›</a:t>
            </a:fld>
            <a:endParaRPr lang="en-GB"/>
          </a:p>
        </p:txBody>
      </p:sp>
    </p:spTree>
    <p:extLst>
      <p:ext uri="{BB962C8B-B14F-4D97-AF65-F5344CB8AC3E}">
        <p14:creationId xmlns:p14="http://schemas.microsoft.com/office/powerpoint/2010/main" val="758267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828352-0CDC-4CC1-AD1C-B615897F36E4}"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3708-6047-4354-A061-F1699EFB721F}" type="slidenum">
              <a:rPr lang="en-GB" smtClean="0"/>
              <a:t>‹#›</a:t>
            </a:fld>
            <a:endParaRPr lang="en-GB"/>
          </a:p>
        </p:txBody>
      </p:sp>
    </p:spTree>
    <p:extLst>
      <p:ext uri="{BB962C8B-B14F-4D97-AF65-F5344CB8AC3E}">
        <p14:creationId xmlns:p14="http://schemas.microsoft.com/office/powerpoint/2010/main" val="455838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D3828352-0CDC-4CC1-AD1C-B615897F36E4}"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3708-6047-4354-A061-F1699EFB721F}" type="slidenum">
              <a:rPr lang="en-GB" smtClean="0"/>
              <a:t>‹#›</a:t>
            </a:fld>
            <a:endParaRPr lang="en-GB"/>
          </a:p>
        </p:txBody>
      </p:sp>
    </p:spTree>
    <p:extLst>
      <p:ext uri="{BB962C8B-B14F-4D97-AF65-F5344CB8AC3E}">
        <p14:creationId xmlns:p14="http://schemas.microsoft.com/office/powerpoint/2010/main" val="640776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28352-0CDC-4CC1-AD1C-B615897F36E4}"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3708-6047-4354-A061-F1699EFB721F}" type="slidenum">
              <a:rPr lang="en-GB" smtClean="0"/>
              <a:t>‹#›</a:t>
            </a:fld>
            <a:endParaRPr lang="en-GB"/>
          </a:p>
        </p:txBody>
      </p:sp>
    </p:spTree>
    <p:extLst>
      <p:ext uri="{BB962C8B-B14F-4D97-AF65-F5344CB8AC3E}">
        <p14:creationId xmlns:p14="http://schemas.microsoft.com/office/powerpoint/2010/main" val="276257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828352-0CDC-4CC1-AD1C-B615897F36E4}" type="datetimeFigureOut">
              <a:rPr lang="en-GB" smtClean="0"/>
              <a:t>28/11/2017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3708-6047-4354-A061-F1699EFB721F}" type="slidenum">
              <a:rPr lang="en-GB" smtClean="0"/>
              <a:t>‹#›</a:t>
            </a:fld>
            <a:endParaRPr lang="en-GB"/>
          </a:p>
        </p:txBody>
      </p:sp>
    </p:spTree>
    <p:extLst>
      <p:ext uri="{BB962C8B-B14F-4D97-AF65-F5344CB8AC3E}">
        <p14:creationId xmlns:p14="http://schemas.microsoft.com/office/powerpoint/2010/main" val="150293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828352-0CDC-4CC1-AD1C-B615897F36E4}" type="datetimeFigureOut">
              <a:rPr lang="en-GB" smtClean="0"/>
              <a:t>28/11/2017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E33708-6047-4354-A061-F1699EFB721F}" type="slidenum">
              <a:rPr lang="en-GB" smtClean="0"/>
              <a:t>‹#›</a:t>
            </a:fld>
            <a:endParaRPr lang="en-GB"/>
          </a:p>
        </p:txBody>
      </p:sp>
    </p:spTree>
    <p:extLst>
      <p:ext uri="{BB962C8B-B14F-4D97-AF65-F5344CB8AC3E}">
        <p14:creationId xmlns:p14="http://schemas.microsoft.com/office/powerpoint/2010/main" val="3218149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3828352-0CDC-4CC1-AD1C-B615897F36E4}" type="datetimeFigureOut">
              <a:rPr lang="en-GB" smtClean="0"/>
              <a:t>28/11/2017</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1DE33708-6047-4354-A061-F1699EFB721F}" type="slidenum">
              <a:rPr lang="en-GB" smtClean="0"/>
              <a:t>‹#›</a:t>
            </a:fld>
            <a:endParaRPr lang="en-GB"/>
          </a:p>
        </p:txBody>
      </p:sp>
    </p:spTree>
    <p:extLst>
      <p:ext uri="{BB962C8B-B14F-4D97-AF65-F5344CB8AC3E}">
        <p14:creationId xmlns:p14="http://schemas.microsoft.com/office/powerpoint/2010/main" val="330105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3828352-0CDC-4CC1-AD1C-B615897F36E4}" type="datetimeFigureOut">
              <a:rPr lang="en-GB" smtClean="0"/>
              <a:t>28/11/2017</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1DE33708-6047-4354-A061-F1699EFB721F}" type="slidenum">
              <a:rPr lang="en-GB" smtClean="0"/>
              <a:t>‹#›</a:t>
            </a:fld>
            <a:endParaRPr lang="en-GB"/>
          </a:p>
        </p:txBody>
      </p:sp>
    </p:spTree>
    <p:extLst>
      <p:ext uri="{BB962C8B-B14F-4D97-AF65-F5344CB8AC3E}">
        <p14:creationId xmlns:p14="http://schemas.microsoft.com/office/powerpoint/2010/main" val="191862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3828352-0CDC-4CC1-AD1C-B615897F36E4}" type="datetimeFigureOut">
              <a:rPr lang="en-GB" smtClean="0"/>
              <a:t>28/11/2017</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1DE33708-6047-4354-A061-F1699EFB721F}" type="slidenum">
              <a:rPr lang="en-GB" smtClean="0"/>
              <a:t>‹#›</a:t>
            </a:fld>
            <a:endParaRPr lang="en-GB"/>
          </a:p>
        </p:txBody>
      </p:sp>
    </p:spTree>
    <p:extLst>
      <p:ext uri="{BB962C8B-B14F-4D97-AF65-F5344CB8AC3E}">
        <p14:creationId xmlns:p14="http://schemas.microsoft.com/office/powerpoint/2010/main" val="350471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28352-0CDC-4CC1-AD1C-B615897F36E4}" type="datetimeFigureOut">
              <a:rPr lang="en-GB" smtClean="0"/>
              <a:t>28/11/2017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3708-6047-4354-A061-F1699EFB721F}" type="slidenum">
              <a:rPr lang="en-GB" smtClean="0"/>
              <a:t>‹#›</a:t>
            </a:fld>
            <a:endParaRPr lang="en-GB"/>
          </a:p>
        </p:txBody>
      </p:sp>
    </p:spTree>
    <p:extLst>
      <p:ext uri="{BB962C8B-B14F-4D97-AF65-F5344CB8AC3E}">
        <p14:creationId xmlns:p14="http://schemas.microsoft.com/office/powerpoint/2010/main" val="308995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3828352-0CDC-4CC1-AD1C-B615897F36E4}" type="datetimeFigureOut">
              <a:rPr lang="en-GB" smtClean="0"/>
              <a:t>28/11/2017</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DE33708-6047-4354-A061-F1699EFB721F}" type="slidenum">
              <a:rPr lang="en-GB" smtClean="0"/>
              <a:t>‹#›</a:t>
            </a:fld>
            <a:endParaRPr lang="en-GB"/>
          </a:p>
        </p:txBody>
      </p:sp>
    </p:spTree>
    <p:extLst>
      <p:ext uri="{BB962C8B-B14F-4D97-AF65-F5344CB8AC3E}">
        <p14:creationId xmlns:p14="http://schemas.microsoft.com/office/powerpoint/2010/main" val="36409962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Arial Black" panose="020B0A04020102020204" pitchFamily="34" charset="0"/>
                <a:cs typeface="AngsanaUPC" panose="02020603050405020304" pitchFamily="18" charset="-34"/>
              </a:rPr>
              <a:t>World War I </a:t>
            </a:r>
            <a:endParaRPr lang="en-GB" dirty="0">
              <a:latin typeface="Arial Black" panose="020B0A04020102020204" pitchFamily="34" charset="0"/>
              <a:cs typeface="AngsanaUPC" panose="02020603050405020304" pitchFamily="18" charset="-34"/>
            </a:endParaRPr>
          </a:p>
        </p:txBody>
      </p:sp>
      <p:sp>
        <p:nvSpPr>
          <p:cNvPr id="3" name="Subtitle 2"/>
          <p:cNvSpPr>
            <a:spLocks noGrp="1"/>
          </p:cNvSpPr>
          <p:nvPr>
            <p:ph type="subTitle" idx="1"/>
          </p:nvPr>
        </p:nvSpPr>
        <p:spPr/>
        <p:txBody>
          <a:bodyPr/>
          <a:lstStyle/>
          <a:p>
            <a:r>
              <a:rPr lang="en-GB" u="sng" dirty="0" smtClean="0"/>
              <a:t>By Oscar and Emil</a:t>
            </a:r>
            <a:endParaRPr lang="en-GB" u="sng" dirty="0"/>
          </a:p>
        </p:txBody>
      </p:sp>
      <p:sp>
        <p:nvSpPr>
          <p:cNvPr id="4" name="Rectangle 3"/>
          <p:cNvSpPr/>
          <p:nvPr/>
        </p:nvSpPr>
        <p:spPr>
          <a:xfrm>
            <a:off x="6003634" y="2967335"/>
            <a:ext cx="184730" cy="923330"/>
          </a:xfrm>
          <a:prstGeom prst="rect">
            <a:avLst/>
          </a:prstGeom>
          <a:noFill/>
        </p:spPr>
        <p:txBody>
          <a:bodyPr wrap="none" lIns="91440" tIns="45720" rIns="91440" bIns="45720">
            <a:spAutoFit/>
          </a:bodyPr>
          <a:lstStyle/>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665880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027" y="355596"/>
            <a:ext cx="5092906" cy="1574808"/>
          </a:xfrm>
        </p:spPr>
        <p:txBody>
          <a:bodyPr/>
          <a:lstStyle/>
          <a:p>
            <a:r>
              <a:rPr lang="en-GB" dirty="0" smtClean="0">
                <a:solidFill>
                  <a:schemeClr val="tx1"/>
                </a:solidFill>
                <a:latin typeface="Arial Black" panose="020B0A04020102020204" pitchFamily="34" charset="0"/>
              </a:rPr>
              <a:t>Gas Mask</a:t>
            </a:r>
            <a:endParaRPr lang="en-GB" dirty="0">
              <a:solidFill>
                <a:schemeClr val="tx1"/>
              </a:solidFill>
              <a:latin typeface="Arial Black" panose="020B0A04020102020204" pitchFamily="34" charset="0"/>
            </a:endParaRPr>
          </a:p>
        </p:txBody>
      </p:sp>
      <p:pic>
        <p:nvPicPr>
          <p:cNvPr id="7" name="Picture Placeholder 6"/>
          <p:cNvPicPr>
            <a:picLocks noGrp="1" noChangeAspect="1"/>
          </p:cNvPicPr>
          <p:nvPr>
            <p:ph type="pic" idx="1"/>
          </p:nvPr>
        </p:nvPicPr>
        <p:blipFill>
          <a:blip r:embed="rId2"/>
          <a:srcRect t="2381" b="2381"/>
          <a:stretch>
            <a:fillRect/>
          </a:stretch>
        </p:blipFill>
        <p:spPr>
          <a:xfrm>
            <a:off x="6769100" y="1295400"/>
            <a:ext cx="3200400" cy="4572000"/>
          </a:xfrm>
          <a:prstGeom prst="rect">
            <a:avLst/>
          </a:prstGeom>
        </p:spPr>
      </p:pic>
      <p:sp>
        <p:nvSpPr>
          <p:cNvPr id="4" name="Text Placeholder 3"/>
          <p:cNvSpPr>
            <a:spLocks noGrp="1"/>
          </p:cNvSpPr>
          <p:nvPr>
            <p:ph type="body" sz="half" idx="2"/>
          </p:nvPr>
        </p:nvSpPr>
        <p:spPr>
          <a:xfrm>
            <a:off x="1147027" y="2574758"/>
            <a:ext cx="5084979" cy="3140242"/>
          </a:xfrm>
        </p:spPr>
        <p:txBody>
          <a:bodyPr/>
          <a:lstStyle/>
          <a:p>
            <a:r>
              <a:rPr lang="en-GB" b="1" dirty="0"/>
              <a:t>Poisonous gas was used as a </a:t>
            </a:r>
            <a:r>
              <a:rPr lang="en-GB" b="1" dirty="0" smtClean="0"/>
              <a:t>new weapon </a:t>
            </a:r>
            <a:r>
              <a:rPr lang="en-GB" b="1" dirty="0"/>
              <a:t>in </a:t>
            </a:r>
            <a:r>
              <a:rPr lang="en-GB" b="1" dirty="0" smtClean="0"/>
              <a:t>WW1. Gas Masks helped soldiers survive gas bombs and attacks in WW1. </a:t>
            </a:r>
            <a:r>
              <a:rPr lang="en-GB" b="1" dirty="0"/>
              <a:t>Gas could affect a person's sight and breathing in just a few minutes so protective masks were given to all soldiers</a:t>
            </a:r>
            <a:r>
              <a:rPr lang="en-GB" b="1" dirty="0" smtClean="0"/>
              <a:t>. 1 gas attack could kill several men in WW1.</a:t>
            </a:r>
          </a:p>
          <a:p>
            <a:endParaRPr lang="en-GB" b="1" dirty="0"/>
          </a:p>
          <a:p>
            <a:endParaRPr lang="en-GB" b="1" dirty="0" smtClean="0"/>
          </a:p>
          <a:p>
            <a:r>
              <a:rPr lang="en-GB" b="1" dirty="0" smtClean="0"/>
              <a:t>This is a picture of a gas mask.</a:t>
            </a:r>
            <a:endParaRPr lang="en-GB" b="1" dirty="0"/>
          </a:p>
        </p:txBody>
      </p:sp>
      <p:sp>
        <p:nvSpPr>
          <p:cNvPr id="5" name="Picture Placeholder 2"/>
          <p:cNvSpPr txBox="1">
            <a:spLocks/>
          </p:cNvSpPr>
          <p:nvPr/>
        </p:nvSpPr>
        <p:spPr>
          <a:xfrm>
            <a:off x="7101946" y="1295400"/>
            <a:ext cx="3200400" cy="4572000"/>
          </a:xfrm>
          <a:prstGeom prst="roundRect">
            <a:avLst>
              <a:gd name="adj" fmla="val 1858"/>
            </a:avLst>
          </a:prstGeom>
          <a:effectLst>
            <a:outerShdw blurRad="50800" dist="50800" dir="5400000" algn="tl" rotWithShape="0">
              <a:srgbClr val="000000">
                <a:alpha val="43000"/>
              </a:srgbClr>
            </a:outerShdw>
          </a:effectLst>
        </p:spPr>
      </p:sp>
      <p:sp>
        <p:nvSpPr>
          <p:cNvPr id="6" name="Picture Placeholder 2"/>
          <p:cNvSpPr txBox="1">
            <a:spLocks/>
          </p:cNvSpPr>
          <p:nvPr/>
        </p:nvSpPr>
        <p:spPr>
          <a:xfrm>
            <a:off x="6921473" y="1447800"/>
            <a:ext cx="3200400" cy="4572000"/>
          </a:xfrm>
          <a:prstGeom prst="roundRect">
            <a:avLst>
              <a:gd name="adj" fmla="val 1858"/>
            </a:avLst>
          </a:prstGeom>
          <a:effectLst>
            <a:outerShdw blurRad="50800" dist="50800" dir="5400000" algn="tl" rotWithShape="0">
              <a:srgbClr val="000000">
                <a:alpha val="43000"/>
              </a:srgbClr>
            </a:outerShdw>
          </a:effectLst>
        </p:spPr>
      </p:sp>
      <p:sp>
        <p:nvSpPr>
          <p:cNvPr id="8" name="Right Arrow 7"/>
          <p:cNvSpPr/>
          <p:nvPr/>
        </p:nvSpPr>
        <p:spPr>
          <a:xfrm>
            <a:off x="4373128" y="4319338"/>
            <a:ext cx="1299410" cy="372978"/>
          </a:xfrm>
          <a:prstGeom prst="rightArrow">
            <a:avLst/>
          </a:prstGeom>
          <a:solidFill>
            <a:schemeClr val="bg1">
              <a:lumMod val="95000"/>
              <a:lumOff val="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95000"/>
                  <a:lumOff val="5000"/>
                </a:schemeClr>
              </a:solidFill>
            </a:endParaRPr>
          </a:p>
        </p:txBody>
      </p:sp>
    </p:spTree>
    <p:extLst>
      <p:ext uri="{BB962C8B-B14F-4D97-AF65-F5344CB8AC3E}">
        <p14:creationId xmlns:p14="http://schemas.microsoft.com/office/powerpoint/2010/main" val="2842061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027" y="1143000"/>
            <a:ext cx="5092906" cy="1574808"/>
          </a:xfrm>
        </p:spPr>
        <p:txBody>
          <a:bodyPr/>
          <a:lstStyle/>
          <a:p>
            <a:r>
              <a:rPr lang="en-GB" dirty="0" smtClean="0">
                <a:latin typeface="Arial Black" panose="020B0A04020102020204" pitchFamily="34" charset="0"/>
              </a:rPr>
              <a:t>Tank</a:t>
            </a:r>
            <a:endParaRPr lang="en-GB" dirty="0">
              <a:latin typeface="Arial Black" panose="020B0A04020102020204" pitchFamily="34" charset="0"/>
            </a:endParaRPr>
          </a:p>
        </p:txBody>
      </p:sp>
      <p:sp>
        <p:nvSpPr>
          <p:cNvPr id="4" name="Text Placeholder 3"/>
          <p:cNvSpPr>
            <a:spLocks noGrp="1"/>
          </p:cNvSpPr>
          <p:nvPr>
            <p:ph type="body" sz="half" idx="2"/>
          </p:nvPr>
        </p:nvSpPr>
        <p:spPr>
          <a:xfrm>
            <a:off x="1154954" y="3140242"/>
            <a:ext cx="5084979" cy="2574757"/>
          </a:xfrm>
        </p:spPr>
        <p:txBody>
          <a:bodyPr/>
          <a:lstStyle/>
          <a:p>
            <a:r>
              <a:rPr lang="en-GB" b="1" dirty="0"/>
              <a:t>Britain used tanks in battle for the first time on 15 September 1916</a:t>
            </a:r>
            <a:r>
              <a:rPr lang="en-GB" b="1" dirty="0" smtClean="0"/>
              <a:t>. They were used because the soldiers needed to cross No Mans Land more safely than normal.</a:t>
            </a:r>
          </a:p>
          <a:p>
            <a:endParaRPr lang="en-GB" b="1" dirty="0"/>
          </a:p>
          <a:p>
            <a:endParaRPr lang="en-GB" b="1" dirty="0" smtClean="0"/>
          </a:p>
          <a:p>
            <a:r>
              <a:rPr lang="en-GB" b="1" dirty="0" smtClean="0"/>
              <a:t>Olden day tank (top)</a:t>
            </a:r>
          </a:p>
          <a:p>
            <a:r>
              <a:rPr lang="en-GB" b="1" dirty="0" smtClean="0"/>
              <a:t>Morden day tank(bottom)</a:t>
            </a:r>
            <a:endParaRPr lang="en-GB" dirty="0"/>
          </a:p>
        </p:txBody>
      </p:sp>
      <p:pic>
        <p:nvPicPr>
          <p:cNvPr id="5" name="Picture 4"/>
          <p:cNvPicPr>
            <a:picLocks noChangeAspect="1"/>
          </p:cNvPicPr>
          <p:nvPr/>
        </p:nvPicPr>
        <p:blipFill>
          <a:blip r:embed="rId2"/>
          <a:stretch>
            <a:fillRect/>
          </a:stretch>
        </p:blipFill>
        <p:spPr>
          <a:xfrm>
            <a:off x="6858735" y="1143000"/>
            <a:ext cx="3382021" cy="1750344"/>
          </a:xfrm>
          <a:prstGeom prst="rect">
            <a:avLst/>
          </a:prstGeom>
        </p:spPr>
      </p:pic>
      <p:sp>
        <p:nvSpPr>
          <p:cNvPr id="7" name="Down Arrow 6"/>
          <p:cNvSpPr/>
          <p:nvPr/>
        </p:nvSpPr>
        <p:spPr>
          <a:xfrm>
            <a:off x="8370110" y="3080084"/>
            <a:ext cx="392334" cy="601579"/>
          </a:xfrm>
          <a:prstGeom prst="downArrow">
            <a:avLst/>
          </a:prstGeom>
          <a:solidFill>
            <a:schemeClr val="bg1">
              <a:lumMod val="95000"/>
              <a:lumOff val="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p:cNvSpPr>
            <a:spLocks noGrp="1"/>
          </p:cNvSpPr>
          <p:nvPr>
            <p:ph type="pic" idx="1"/>
          </p:nvPr>
        </p:nvSpPr>
        <p:spPr>
          <a:xfrm>
            <a:off x="6858734" y="1070810"/>
            <a:ext cx="3415086" cy="4620126"/>
          </a:xfrm>
        </p:spPr>
      </p:sp>
      <p:pic>
        <p:nvPicPr>
          <p:cNvPr id="1028" name="Picture 4" descr="Image result for moerden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525" y="3761779"/>
            <a:ext cx="3003505" cy="184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961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87128"/>
            <a:ext cx="5092906" cy="1574808"/>
          </a:xfrm>
        </p:spPr>
        <p:txBody>
          <a:bodyPr/>
          <a:lstStyle/>
          <a:p>
            <a:r>
              <a:rPr lang="en-GB" dirty="0" smtClean="0">
                <a:latin typeface="Arial Black" panose="020B0A04020102020204" pitchFamily="34" charset="0"/>
              </a:rPr>
              <a:t>Artillery Field Gun</a:t>
            </a:r>
            <a:endParaRPr lang="en-GB" dirty="0">
              <a:latin typeface="Arial Black" panose="020B0A04020102020204" pitchFamily="34" charset="0"/>
            </a:endParaRPr>
          </a:p>
        </p:txBody>
      </p:sp>
      <p:sp>
        <p:nvSpPr>
          <p:cNvPr id="3" name="Picture Placeholder 2"/>
          <p:cNvSpPr>
            <a:spLocks noGrp="1"/>
          </p:cNvSpPr>
          <p:nvPr>
            <p:ph type="pic" idx="1"/>
          </p:nvPr>
        </p:nvSpPr>
        <p:spPr>
          <a:xfrm>
            <a:off x="6826817" y="1528762"/>
            <a:ext cx="5252887" cy="4186237"/>
          </a:xfrm>
        </p:spPr>
      </p:sp>
      <p:sp>
        <p:nvSpPr>
          <p:cNvPr id="4" name="Text Placeholder 3"/>
          <p:cNvSpPr>
            <a:spLocks noGrp="1"/>
          </p:cNvSpPr>
          <p:nvPr>
            <p:ph type="body" sz="half" idx="2"/>
          </p:nvPr>
        </p:nvSpPr>
        <p:spPr>
          <a:xfrm>
            <a:off x="1154954" y="2743200"/>
            <a:ext cx="5084979" cy="2971800"/>
          </a:xfrm>
        </p:spPr>
        <p:txBody>
          <a:bodyPr/>
          <a:lstStyle/>
          <a:p>
            <a:r>
              <a:rPr lang="en-GB" b="1" dirty="0"/>
              <a:t>Field guns fired shells that exploded when they hit something. They could fire shells as far as seven kilometres and had to be placed on a flat surface. It was often difficult to find a good position for the guns because the battle field was uneven and muddy</a:t>
            </a:r>
            <a:r>
              <a:rPr lang="en-GB" b="1" dirty="0" smtClean="0"/>
              <a:t>. You had to have between 4 and 6 men to operate the gun.</a:t>
            </a:r>
          </a:p>
          <a:p>
            <a:endParaRPr lang="en-GB" b="1" dirty="0"/>
          </a:p>
          <a:p>
            <a:r>
              <a:rPr lang="en-GB" b="1" dirty="0" smtClean="0"/>
              <a:t>This is an Artillery Field Gun.</a:t>
            </a:r>
            <a:endParaRPr lang="en-GB" b="1" dirty="0"/>
          </a:p>
        </p:txBody>
      </p:sp>
      <p:pic>
        <p:nvPicPr>
          <p:cNvPr id="2052" name="Picture 4" descr="Image result for artillery field gun w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260" y="1786312"/>
            <a:ext cx="5317999" cy="3671136"/>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4559968" y="4499811"/>
            <a:ext cx="974558" cy="457200"/>
          </a:xfrm>
          <a:prstGeom prst="rightArrow">
            <a:avLst/>
          </a:prstGeom>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6949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496" y="355596"/>
            <a:ext cx="5092906" cy="1574808"/>
          </a:xfrm>
        </p:spPr>
        <p:txBody>
          <a:bodyPr/>
          <a:lstStyle/>
          <a:p>
            <a:r>
              <a:rPr lang="en-GB" dirty="0" smtClean="0">
                <a:latin typeface="Arial Black" panose="020B0A04020102020204" pitchFamily="34" charset="0"/>
              </a:rPr>
              <a:t>Machine Gun</a:t>
            </a:r>
            <a:endParaRPr lang="en-GB" dirty="0">
              <a:latin typeface="Arial Black" panose="020B0A04020102020204" pitchFamily="34" charset="0"/>
            </a:endParaRPr>
          </a:p>
        </p:txBody>
      </p:sp>
      <p:sp>
        <p:nvSpPr>
          <p:cNvPr id="4" name="Text Placeholder 3"/>
          <p:cNvSpPr>
            <a:spLocks noGrp="1"/>
          </p:cNvSpPr>
          <p:nvPr>
            <p:ph type="body" sz="half" idx="2"/>
          </p:nvPr>
        </p:nvSpPr>
        <p:spPr>
          <a:xfrm>
            <a:off x="1005423" y="2105526"/>
            <a:ext cx="5084979" cy="2935705"/>
          </a:xfrm>
        </p:spPr>
        <p:txBody>
          <a:bodyPr/>
          <a:lstStyle/>
          <a:p>
            <a:r>
              <a:rPr lang="en-GB" b="1" dirty="0"/>
              <a:t>Machine guns were very big and heavy and needed up to six people to operate them. They were placed all along the Western </a:t>
            </a:r>
            <a:r>
              <a:rPr lang="en-GB" b="1" dirty="0" smtClean="0"/>
              <a:t>Front. Machine </a:t>
            </a:r>
            <a:r>
              <a:rPr lang="en-GB" b="1" dirty="0"/>
              <a:t>guns fired up to 600 bullets in a minute and were very dangerous. </a:t>
            </a:r>
            <a:endParaRPr lang="en-GB" b="1" dirty="0" smtClean="0"/>
          </a:p>
          <a:p>
            <a:endParaRPr lang="en-GB" b="1" dirty="0"/>
          </a:p>
          <a:p>
            <a:endParaRPr lang="en-GB" b="1" dirty="0" smtClean="0"/>
          </a:p>
          <a:p>
            <a:r>
              <a:rPr lang="en-GB" b="1" dirty="0" smtClean="0"/>
              <a:t>This is a picture of two men firing  a machine gun.</a:t>
            </a:r>
            <a:endParaRPr lang="en-GB" b="1" dirty="0"/>
          </a:p>
        </p:txBody>
      </p:sp>
      <p:pic>
        <p:nvPicPr>
          <p:cNvPr id="3074" name="Picture 2" descr="Image result for machine gun ww1"/>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90" b="190"/>
          <a:stretch>
            <a:fillRect/>
          </a:stretch>
        </p:blipFill>
        <p:spPr bwMode="auto">
          <a:xfrm>
            <a:off x="6364288" y="2105025"/>
            <a:ext cx="5827712" cy="3609975"/>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3934327" y="4174957"/>
            <a:ext cx="1852863" cy="589547"/>
          </a:xfrm>
          <a:prstGeom prst="rightArrow">
            <a:avLst/>
          </a:prstGeom>
          <a:solidFill>
            <a:schemeClr val="bg1">
              <a:lumMod val="95000"/>
              <a:lumOff val="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1754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027" y="639003"/>
            <a:ext cx="5092906" cy="1574808"/>
          </a:xfrm>
        </p:spPr>
        <p:txBody>
          <a:bodyPr/>
          <a:lstStyle/>
          <a:p>
            <a:r>
              <a:rPr lang="en-GB" dirty="0" smtClean="0">
                <a:latin typeface="Arial Black" panose="020B0A04020102020204" pitchFamily="34" charset="0"/>
              </a:rPr>
              <a:t>Rifle and Bayonet</a:t>
            </a:r>
            <a:endParaRPr lang="en-GB" dirty="0">
              <a:latin typeface="Arial Black" panose="020B0A04020102020204" pitchFamily="34" charset="0"/>
            </a:endParaRPr>
          </a:p>
        </p:txBody>
      </p:sp>
      <p:sp>
        <p:nvSpPr>
          <p:cNvPr id="3" name="Picture Placeholder 2"/>
          <p:cNvSpPr>
            <a:spLocks noGrp="1"/>
          </p:cNvSpPr>
          <p:nvPr>
            <p:ph type="pic" idx="1"/>
          </p:nvPr>
        </p:nvSpPr>
        <p:spPr>
          <a:xfrm>
            <a:off x="7146758" y="2213811"/>
            <a:ext cx="4824662" cy="3501189"/>
          </a:xfrm>
        </p:spPr>
      </p:sp>
      <p:sp>
        <p:nvSpPr>
          <p:cNvPr id="4" name="Text Placeholder 3"/>
          <p:cNvSpPr>
            <a:spLocks noGrp="1"/>
          </p:cNvSpPr>
          <p:nvPr>
            <p:ph type="body" sz="half" idx="2"/>
          </p:nvPr>
        </p:nvSpPr>
        <p:spPr>
          <a:xfrm>
            <a:off x="1154954" y="2478505"/>
            <a:ext cx="5084979" cy="2550695"/>
          </a:xfrm>
        </p:spPr>
        <p:txBody>
          <a:bodyPr/>
          <a:lstStyle/>
          <a:p>
            <a:r>
              <a:rPr lang="en-GB" b="1" dirty="0"/>
              <a:t>Almost every soldier had his own </a:t>
            </a:r>
            <a:r>
              <a:rPr lang="en-GB" b="1" dirty="0" smtClean="0"/>
              <a:t>rifle. It </a:t>
            </a:r>
            <a:r>
              <a:rPr lang="en-GB" b="1" dirty="0"/>
              <a:t>could fire 15 rounds in under a minute and reach a target over a 1,000 metres </a:t>
            </a:r>
            <a:r>
              <a:rPr lang="en-GB" b="1" dirty="0" smtClean="0"/>
              <a:t>away. Sometimes </a:t>
            </a:r>
            <a:r>
              <a:rPr lang="en-GB" b="1" dirty="0"/>
              <a:t>a bayonet (a sword-like blade) was fixed to rifles and used for one-on-one fighting</a:t>
            </a:r>
            <a:r>
              <a:rPr lang="en-GB" b="1" dirty="0" smtClean="0"/>
              <a:t>.</a:t>
            </a:r>
          </a:p>
          <a:p>
            <a:endParaRPr lang="en-GB" b="1" dirty="0"/>
          </a:p>
          <a:p>
            <a:r>
              <a:rPr lang="en-GB" b="1" dirty="0" smtClean="0"/>
              <a:t>This is a picture of a rifle and bayonet.</a:t>
            </a:r>
            <a:endParaRPr lang="en-GB" b="1" dirty="0"/>
          </a:p>
          <a:p>
            <a:endParaRPr lang="en-GB" dirty="0"/>
          </a:p>
        </p:txBody>
      </p:sp>
      <p:pic>
        <p:nvPicPr>
          <p:cNvPr id="4100" name="Picture 4" descr="Image result for rifle and bayonet w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841" y="2537370"/>
            <a:ext cx="5603875" cy="2854069"/>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4993105" y="3789947"/>
            <a:ext cx="782053" cy="517358"/>
          </a:xfrm>
          <a:prstGeom prst="rightArrow">
            <a:avLst/>
          </a:prstGeom>
          <a:solidFill>
            <a:schemeClr val="bg1">
              <a:lumMod val="95000"/>
              <a:lumOff val="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1964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486998"/>
            <a:ext cx="5092906" cy="1574808"/>
          </a:xfrm>
        </p:spPr>
        <p:txBody>
          <a:bodyPr/>
          <a:lstStyle/>
          <a:p>
            <a:r>
              <a:rPr lang="en-GB" dirty="0" smtClean="0">
                <a:latin typeface="Arial Black" panose="020B0A04020102020204" pitchFamily="34" charset="0"/>
              </a:rPr>
              <a:t>Signalling Posts</a:t>
            </a:r>
            <a:endParaRPr lang="en-GB" dirty="0">
              <a:latin typeface="Arial Black" panose="020B0A04020102020204" pitchFamily="34" charset="0"/>
            </a:endParaRPr>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154954" y="2646947"/>
            <a:ext cx="5084979" cy="2382253"/>
          </a:xfrm>
        </p:spPr>
        <p:txBody>
          <a:bodyPr>
            <a:normAutofit/>
          </a:bodyPr>
          <a:lstStyle/>
          <a:p>
            <a:r>
              <a:rPr lang="en-GB" b="1" dirty="0" smtClean="0"/>
              <a:t>A man, or group of men, would be based at a signal post close to the front line.</a:t>
            </a:r>
            <a:r>
              <a:rPr lang="en-GB" dirty="0" smtClean="0"/>
              <a:t> </a:t>
            </a:r>
            <a:r>
              <a:rPr lang="en-GB" b="1" dirty="0" smtClean="0"/>
              <a:t>They would use a light signal, a light or mirror which was held up to send messages in Morse code back to base. The men operating the signalling posts would watch the battle and talk to the soldiers about what they saw</a:t>
            </a:r>
            <a:r>
              <a:rPr lang="en-GB" dirty="0" smtClean="0"/>
              <a:t>.</a:t>
            </a:r>
          </a:p>
          <a:p>
            <a:r>
              <a:rPr lang="en-GB" b="1" dirty="0" smtClean="0"/>
              <a:t>This is a picture of two men signalling to men in the battle.</a:t>
            </a:r>
          </a:p>
          <a:p>
            <a:endParaRPr lang="en-GB" b="1" dirty="0"/>
          </a:p>
        </p:txBody>
      </p:sp>
      <p:pic>
        <p:nvPicPr>
          <p:cNvPr id="5122" name="Picture 2" descr="Image result for signalling post w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546" y="1143000"/>
            <a:ext cx="32004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4675031" y="4365938"/>
            <a:ext cx="1017431" cy="502276"/>
          </a:xfrm>
          <a:prstGeom prst="righ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8592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027" y="1143000"/>
            <a:ext cx="5092906" cy="1574808"/>
          </a:xfrm>
        </p:spPr>
        <p:txBody>
          <a:bodyPr/>
          <a:lstStyle/>
          <a:p>
            <a:r>
              <a:rPr lang="en-GB" dirty="0" smtClean="0">
                <a:latin typeface="Arial Black" panose="020B0A04020102020204" pitchFamily="34" charset="0"/>
              </a:rPr>
              <a:t>Airplane</a:t>
            </a:r>
            <a:endParaRPr lang="en-GB" dirty="0">
              <a:latin typeface="Arial Black" panose="020B0A04020102020204" pitchFamily="34" charset="0"/>
            </a:endParaRPr>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147027" y="3168203"/>
            <a:ext cx="5084979" cy="2546797"/>
          </a:xfrm>
        </p:spPr>
        <p:txBody>
          <a:bodyPr/>
          <a:lstStyle/>
          <a:p>
            <a:r>
              <a:rPr lang="en-GB" b="1" dirty="0"/>
              <a:t>Aeroplanes were very recent inventions when World War One broke out. As aircraft technology developed, planes became very important to the </a:t>
            </a:r>
            <a:r>
              <a:rPr lang="en-GB" b="1" dirty="0" smtClean="0"/>
              <a:t>war.</a:t>
            </a:r>
            <a:r>
              <a:rPr lang="en-GB" dirty="0"/>
              <a:t> </a:t>
            </a:r>
            <a:r>
              <a:rPr lang="en-GB" b="1" dirty="0" smtClean="0"/>
              <a:t>France </a:t>
            </a:r>
            <a:r>
              <a:rPr lang="en-GB" b="1" dirty="0"/>
              <a:t>only had </a:t>
            </a:r>
            <a:r>
              <a:rPr lang="en-GB" b="1" dirty="0" smtClean="0"/>
              <a:t>only a few aircrafts </a:t>
            </a:r>
            <a:r>
              <a:rPr lang="en-GB" b="1" dirty="0"/>
              <a:t>when war began but by the end of it, they had used around 4,500.</a:t>
            </a:r>
          </a:p>
          <a:p>
            <a:endParaRPr lang="en-GB" b="1" dirty="0" smtClean="0"/>
          </a:p>
          <a:p>
            <a:r>
              <a:rPr lang="en-GB" b="1" dirty="0" smtClean="0"/>
              <a:t>This is a picture of an airplane in WW1</a:t>
            </a:r>
            <a:endParaRPr lang="en-GB" b="1" dirty="0"/>
          </a:p>
        </p:txBody>
      </p:sp>
      <p:pic>
        <p:nvPicPr>
          <p:cNvPr id="6146" name="Picture 2" descr="Image result for airplane W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8875" y="1930404"/>
            <a:ext cx="5479842" cy="3184425"/>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5022761" y="4752303"/>
            <a:ext cx="953036" cy="362525"/>
          </a:xfrm>
          <a:prstGeom prst="rightArrow">
            <a:avLst/>
          </a:prstGeom>
          <a:solidFill>
            <a:schemeClr val="bg1">
              <a:lumMod val="95000"/>
              <a:lumOff val="5000"/>
            </a:schemeClr>
          </a:solidFill>
          <a:ln>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2542509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71</TotalTime>
  <Words>370</Words>
  <Application>Microsoft Office PowerPoint</Application>
  <PresentationFormat>Widescreen</PresentationFormat>
  <Paragraphs>33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AngsanaUPC</vt:lpstr>
      <vt:lpstr>Arial</vt:lpstr>
      <vt:lpstr>Arial Black</vt:lpstr>
      <vt:lpstr>Century Gothic</vt:lpstr>
      <vt:lpstr>Wingdings 3</vt:lpstr>
      <vt:lpstr>Ion</vt:lpstr>
      <vt:lpstr>World War I </vt:lpstr>
      <vt:lpstr>Gas Mask</vt:lpstr>
      <vt:lpstr>Tank</vt:lpstr>
      <vt:lpstr>Artillery Field Gun</vt:lpstr>
      <vt:lpstr>Machine Gun</vt:lpstr>
      <vt:lpstr>Rifle and Bayonet</vt:lpstr>
      <vt:lpstr>Signalling Posts</vt:lpstr>
      <vt:lpstr>Airplane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dc:title>
  <dc:creator>Class6</dc:creator>
  <cp:lastModifiedBy>Class6</cp:lastModifiedBy>
  <cp:revision>10</cp:revision>
  <dcterms:created xsi:type="dcterms:W3CDTF">2017-11-28T13:59:52Z</dcterms:created>
  <dcterms:modified xsi:type="dcterms:W3CDTF">2017-11-28T15:11:52Z</dcterms:modified>
</cp:coreProperties>
</file>